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93" r:id="rId3"/>
    <p:sldId id="299" r:id="rId4"/>
    <p:sldId id="300" r:id="rId5"/>
    <p:sldId id="259" r:id="rId6"/>
    <p:sldId id="257" r:id="rId7"/>
    <p:sldId id="301" r:id="rId8"/>
    <p:sldId id="302" r:id="rId9"/>
    <p:sldId id="294" r:id="rId10"/>
    <p:sldId id="304" r:id="rId11"/>
    <p:sldId id="289" r:id="rId12"/>
    <p:sldId id="295" r:id="rId13"/>
    <p:sldId id="282" r:id="rId14"/>
    <p:sldId id="296" r:id="rId15"/>
    <p:sldId id="290" r:id="rId16"/>
    <p:sldId id="291" r:id="rId17"/>
    <p:sldId id="303" r:id="rId18"/>
    <p:sldId id="305" r:id="rId19"/>
    <p:sldId id="297" r:id="rId20"/>
    <p:sldId id="292" r:id="rId21"/>
    <p:sldId id="29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2F8D636-75F9-4BAD-A02B-9E414B23EE05}" type="datetimeFigureOut">
              <a:rPr lang="en-GB" smtClean="0"/>
              <a:t>13/09/2022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2004620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F8D636-75F9-4BAD-A02B-9E414B23EE05}" type="datetimeFigureOut">
              <a:rPr lang="en-GB" smtClean="0"/>
              <a:t>13/09/2022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225593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F8D636-75F9-4BAD-A02B-9E414B23EE05}" type="datetimeFigureOut">
              <a:rPr lang="en-GB" smtClean="0"/>
              <a:t>13/09/2022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1993976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2F8D636-75F9-4BAD-A02B-9E414B23EE05}" type="datetimeFigureOut">
              <a:rPr lang="en-GB" smtClean="0"/>
              <a:t>13/09/2022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3750830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2F8D636-75F9-4BAD-A02B-9E414B23EE05}" type="datetimeFigureOut">
              <a:rPr lang="en-GB" smtClean="0"/>
              <a:t>13/09/2022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2406269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2F8D636-75F9-4BAD-A02B-9E414B23EE05}" type="datetimeFigureOut">
              <a:rPr lang="en-GB" smtClean="0"/>
              <a:t>13/09/2022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2954311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8D636-75F9-4BAD-A02B-9E414B23EE05}" type="datetimeFigureOut">
              <a:rPr lang="en-GB" smtClean="0"/>
              <a:t>13/09/2022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308326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F8D636-75F9-4BAD-A02B-9E414B23EE05}" type="datetimeFigureOut">
              <a:rPr lang="en-GB" smtClean="0"/>
              <a:t>13/09/2022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140931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F8D636-75F9-4BAD-A02B-9E414B23EE05}" type="datetimeFigureOut">
              <a:rPr lang="en-GB" smtClean="0"/>
              <a:t>13/09/2022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3160287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F8D636-75F9-4BAD-A02B-9E414B23EE05}" type="datetimeFigureOut">
              <a:rPr lang="en-GB" smtClean="0"/>
              <a:t>13/09/2022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44590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F8D636-75F9-4BAD-A02B-9E414B23EE05}" type="datetimeFigureOut">
              <a:rPr lang="en-GB" smtClean="0"/>
              <a:t>13/09/2022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3C0665-4EC9-4402-8B92-8383A9BA7A82}" type="slidenum">
              <a:rPr lang="en-GB" smtClean="0"/>
              <a:t>‹#›</a:t>
            </a:fld>
            <a:endParaRPr lang="en-GB"/>
          </a:p>
        </p:txBody>
      </p:sp>
    </p:spTree>
    <p:extLst>
      <p:ext uri="{BB962C8B-B14F-4D97-AF65-F5344CB8AC3E}">
        <p14:creationId xmlns:p14="http://schemas.microsoft.com/office/powerpoint/2010/main" val="992299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8D636-75F9-4BAD-A02B-9E414B23EE05}" type="datetimeFigureOut">
              <a:rPr lang="en-GB" smtClean="0"/>
              <a:t>13/09/2022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C0665-4EC9-4402-8B92-8383A9BA7A82}" type="slidenum">
              <a:rPr lang="en-GB" smtClean="0"/>
              <a:t>‹#›</a:t>
            </a:fld>
            <a:endParaRPr lang="en-GB"/>
          </a:p>
        </p:txBody>
      </p:sp>
    </p:spTree>
    <p:extLst>
      <p:ext uri="{BB962C8B-B14F-4D97-AF65-F5344CB8AC3E}">
        <p14:creationId xmlns:p14="http://schemas.microsoft.com/office/powerpoint/2010/main" val="409941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2400" b="1" dirty="0"/>
              <a:t>River Blackwater</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7291" y="1339403"/>
            <a:ext cx="7122016" cy="5241701"/>
          </a:xfrm>
        </p:spPr>
      </p:pic>
    </p:spTree>
    <p:extLst>
      <p:ext uri="{BB962C8B-B14F-4D97-AF65-F5344CB8AC3E}">
        <p14:creationId xmlns:p14="http://schemas.microsoft.com/office/powerpoint/2010/main" val="147258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C33C-98CE-0EBA-E3E2-7CF4F50BC13C}"/>
              </a:ext>
            </a:extLst>
          </p:cNvPr>
          <p:cNvSpPr>
            <a:spLocks noGrp="1"/>
          </p:cNvSpPr>
          <p:nvPr>
            <p:ph type="title"/>
          </p:nvPr>
        </p:nvSpPr>
        <p:spPr>
          <a:xfrm>
            <a:off x="838200" y="365126"/>
            <a:ext cx="10515600" cy="693654"/>
          </a:xfrm>
        </p:spPr>
        <p:txBody>
          <a:bodyPr>
            <a:normAutofit/>
          </a:bodyPr>
          <a:lstStyle/>
          <a:p>
            <a:pPr algn="ctr"/>
            <a:r>
              <a:rPr lang="en-GB" sz="3200" dirty="0">
                <a:effectLst/>
                <a:latin typeface="Calibri" panose="020F0502020204030204" pitchFamily="34" charset="0"/>
                <a:ea typeface="Calibri" panose="020F0502020204030204" pitchFamily="34" charset="0"/>
              </a:rPr>
              <a:t>List of townlands in the study area. </a:t>
            </a:r>
            <a:endParaRPr lang="en-IE" sz="3200" dirty="0"/>
          </a:p>
        </p:txBody>
      </p:sp>
      <p:graphicFrame>
        <p:nvGraphicFramePr>
          <p:cNvPr id="4" name="Table 4">
            <a:extLst>
              <a:ext uri="{FF2B5EF4-FFF2-40B4-BE49-F238E27FC236}">
                <a16:creationId xmlns:a16="http://schemas.microsoft.com/office/drawing/2014/main" id="{D8A5B907-D130-A859-AF92-85FE46EB2173}"/>
              </a:ext>
            </a:extLst>
          </p:cNvPr>
          <p:cNvGraphicFramePr>
            <a:graphicFrameLocks noGrp="1"/>
          </p:cNvGraphicFramePr>
          <p:nvPr>
            <p:ph idx="1"/>
            <p:extLst>
              <p:ext uri="{D42A27DB-BD31-4B8C-83A1-F6EECF244321}">
                <p14:modId xmlns:p14="http://schemas.microsoft.com/office/powerpoint/2010/main" val="216665689"/>
              </p:ext>
            </p:extLst>
          </p:nvPr>
        </p:nvGraphicFramePr>
        <p:xfrm>
          <a:off x="838200" y="1455821"/>
          <a:ext cx="10515600" cy="4866874"/>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563724743"/>
                    </a:ext>
                  </a:extLst>
                </a:gridCol>
                <a:gridCol w="2103120">
                  <a:extLst>
                    <a:ext uri="{9D8B030D-6E8A-4147-A177-3AD203B41FA5}">
                      <a16:colId xmlns:a16="http://schemas.microsoft.com/office/drawing/2014/main" val="1530694138"/>
                    </a:ext>
                  </a:extLst>
                </a:gridCol>
                <a:gridCol w="2103120">
                  <a:extLst>
                    <a:ext uri="{9D8B030D-6E8A-4147-A177-3AD203B41FA5}">
                      <a16:colId xmlns:a16="http://schemas.microsoft.com/office/drawing/2014/main" val="738407802"/>
                    </a:ext>
                  </a:extLst>
                </a:gridCol>
                <a:gridCol w="2103120">
                  <a:extLst>
                    <a:ext uri="{9D8B030D-6E8A-4147-A177-3AD203B41FA5}">
                      <a16:colId xmlns:a16="http://schemas.microsoft.com/office/drawing/2014/main" val="1724633665"/>
                    </a:ext>
                  </a:extLst>
                </a:gridCol>
                <a:gridCol w="2103120">
                  <a:extLst>
                    <a:ext uri="{9D8B030D-6E8A-4147-A177-3AD203B41FA5}">
                      <a16:colId xmlns:a16="http://schemas.microsoft.com/office/drawing/2014/main" val="2436341600"/>
                    </a:ext>
                  </a:extLst>
                </a:gridCol>
              </a:tblGrid>
              <a:tr h="401335">
                <a:tc>
                  <a:txBody>
                    <a:bodyPr/>
                    <a:lstStyle/>
                    <a:p>
                      <a:pPr>
                        <a:lnSpc>
                          <a:spcPct val="106000"/>
                        </a:lnSpc>
                        <a:spcAft>
                          <a:spcPts val="800"/>
                        </a:spcAft>
                      </a:pPr>
                      <a:r>
                        <a:rPr lang="en-GB"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Townland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Logainm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Canon Power</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Parish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Barony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419955"/>
                  </a:ext>
                </a:extLst>
              </a:tr>
              <a:tr h="401335">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Ardsallagh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Height of the willows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Ard Saileach/Willow height</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Clashmore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Decies-within-Drum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63339409"/>
                  </a:ext>
                </a:extLst>
              </a:tr>
              <a:tr h="452189">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Ballyheeny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Townland of</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Sweeney (Uí Shuibhne)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Baile Uí hĺnidh (or Shuibhne)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Clashmore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Decies-within-Drum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10604578"/>
                  </a:ext>
                </a:extLst>
              </a:tr>
              <a:tr h="401335">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Ballynaclash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Townland of the trench/ravine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Baile na Claise/Homestead of the trench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Clashmore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Decies-within-Drum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06904314"/>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Townland of the strand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Baile na Trá/Strand Homestead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Templemichael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 &amp; Coshbride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88869852"/>
                  </a:ext>
                </a:extLst>
              </a:tr>
              <a:tr h="401335">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Coolbagh</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Corner or nook</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Cúl Beathach/</a:t>
                      </a:r>
                      <a:r>
                        <a:rPr lang="en-GB" sz="1100">
                          <a:effectLst/>
                          <a:latin typeface="Calibri" panose="020F0502020204030204" pitchFamily="34" charset="0"/>
                          <a:ea typeface="Calibri" panose="020F0502020204030204" pitchFamily="34" charset="0"/>
                          <a:cs typeface="Times New Roman" panose="02020603050405020304" pitchFamily="18" charset="0"/>
                        </a:rPr>
                        <a:t> </a:t>
                      </a: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Luxuriant Plot</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Clashmore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Decies-within-Drum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49592867"/>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D'Loughane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Lochtán/An Eminence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Kinsalebeg</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Decies-within-Drum</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07494410"/>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Newport East</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Times New Roman" panose="02020603050405020304" pitchFamily="18" charset="0"/>
                        </a:rPr>
                        <a:t>Port Abha Nua/New Riverbank</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Kilcockan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 &amp; Coshbride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00271275"/>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Rincrew</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Point/headland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Times New Roman" panose="02020603050405020304" pitchFamily="18" charset="0"/>
                        </a:rPr>
                        <a:t>Rinn Crú/Horseshoe Headland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Templemichael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 &amp; Coshbride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033763"/>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Stael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Strips of land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Strip of land</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Templemichael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 &amp; Coshbride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65268018"/>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Strancally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Nose of the hag</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Srón na Caillí/The Hag’s Nose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Kilcockan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 &amp; Coshbride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95269808"/>
                  </a:ext>
                </a:extLst>
              </a:tr>
              <a:tr h="401335">
                <a:tc>
                  <a:txBody>
                    <a:bodyPr/>
                    <a:lstStyle/>
                    <a:p>
                      <a:pPr>
                        <a:lnSpc>
                          <a:spcPct val="106000"/>
                        </a:lnSpc>
                        <a:spcAft>
                          <a:spcPts val="800"/>
                        </a:spcAft>
                      </a:pPr>
                      <a:r>
                        <a:rPr lang="en-GB" sz="1000">
                          <a:effectLst/>
                          <a:latin typeface="Calibri" panose="020F0502020204030204" pitchFamily="34" charset="0"/>
                          <a:ea typeface="Calibri" panose="020F0502020204030204" pitchFamily="34" charset="0"/>
                          <a:cs typeface="Calibri" panose="020F0502020204030204" pitchFamily="34" charset="0"/>
                        </a:rPr>
                        <a:t>Templemichael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Church of Michael</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 T</a:t>
                      </a:r>
                      <a:r>
                        <a:rPr lang="en-GB" sz="1000">
                          <a:effectLst/>
                          <a:latin typeface="Calibri" panose="020F0502020204030204" pitchFamily="34" charset="0"/>
                          <a:ea typeface="Calibri" panose="020F0502020204030204" pitchFamily="34" charset="0"/>
                          <a:cs typeface="Times New Roman" panose="02020603050405020304" pitchFamily="18" charset="0"/>
                        </a:rPr>
                        <a:t>eampaill Mhichíl/St Michael Church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Templemichael</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0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Coshmore</a:t>
                      </a:r>
                      <a:r>
                        <a:rPr lang="en-GB"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&amp; </a:t>
                      </a:r>
                      <a:r>
                        <a:rPr lang="en-GB" sz="10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Coshbride</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00185568"/>
                  </a:ext>
                </a:extLst>
              </a:tr>
            </a:tbl>
          </a:graphicData>
        </a:graphic>
      </p:graphicFrame>
    </p:spTree>
    <p:extLst>
      <p:ext uri="{BB962C8B-B14F-4D97-AF65-F5344CB8AC3E}">
        <p14:creationId xmlns:p14="http://schemas.microsoft.com/office/powerpoint/2010/main" val="358648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F1AC8-35A7-D2A2-39EF-A26237EBBABD}"/>
              </a:ext>
            </a:extLst>
          </p:cNvPr>
          <p:cNvSpPr>
            <a:spLocks noGrp="1"/>
          </p:cNvSpPr>
          <p:nvPr>
            <p:ph type="title"/>
          </p:nvPr>
        </p:nvSpPr>
        <p:spPr/>
        <p:txBody>
          <a:bodyPr/>
          <a:lstStyle/>
          <a:p>
            <a:pPr algn="ctr"/>
            <a:r>
              <a:rPr lang="en-GB" sz="24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Topographical features located on the banks of the Blackwater</a:t>
            </a:r>
            <a:br>
              <a:rPr lang="en-IE"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en-IE" dirty="0"/>
          </a:p>
        </p:txBody>
      </p:sp>
      <p:sp>
        <p:nvSpPr>
          <p:cNvPr id="3" name="Content Placeholder 2">
            <a:extLst>
              <a:ext uri="{FF2B5EF4-FFF2-40B4-BE49-F238E27FC236}">
                <a16:creationId xmlns:a16="http://schemas.microsoft.com/office/drawing/2014/main" id="{38E06C1E-72C9-E072-3E72-7C4EBA2D7800}"/>
              </a:ext>
            </a:extLst>
          </p:cNvPr>
          <p:cNvSpPr>
            <a:spLocks noGrp="1"/>
          </p:cNvSpPr>
          <p:nvPr>
            <p:ph idx="1"/>
          </p:nvPr>
        </p:nvSpPr>
        <p:spPr/>
        <p:txBody>
          <a:bodyPr/>
          <a:lstStyle/>
          <a:p>
            <a:pPr marL="0" indent="0" algn="ctr">
              <a:buNone/>
            </a:pPr>
            <a:r>
              <a:rPr lang="en-GB" sz="3600" dirty="0">
                <a:effectLst/>
                <a:latin typeface="Calibri" panose="020F0502020204030204" pitchFamily="34" charset="0"/>
                <a:ea typeface="Calibri" panose="020F0502020204030204" pitchFamily="34" charset="0"/>
                <a:cs typeface="Times New Roman" panose="02020603050405020304" pitchFamily="18" charset="0"/>
              </a:rPr>
              <a:t>These names were used by the fishermen &amp; women when they were fishing on the river to reference certain strategic points or marks along the reach, usually old Irish names that marked the start and the end of drifts and where each boat would have to wait their turn until the previous boat had drifted a certain distance. None of these names are annotated on any editions of the OS maps.</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200327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862F-6A6E-3835-7E6B-45E191AFA7E0}"/>
              </a:ext>
            </a:extLst>
          </p:cNvPr>
          <p:cNvSpPr>
            <a:spLocks noGrp="1"/>
          </p:cNvSpPr>
          <p:nvPr>
            <p:ph type="title"/>
          </p:nvPr>
        </p:nvSpPr>
        <p:spPr>
          <a:xfrm>
            <a:off x="838200" y="365125"/>
            <a:ext cx="10515600" cy="1054601"/>
          </a:xfrm>
        </p:spPr>
        <p:txBody>
          <a:bodyPr>
            <a:normAutofit/>
          </a:bodyPr>
          <a:lstStyle/>
          <a:p>
            <a:pPr algn="ctr"/>
            <a:r>
              <a:rPr lang="en-GB" sz="2000" b="1" dirty="0">
                <a:effectLst/>
                <a:latin typeface="Calibri" panose="020F0502020204030204" pitchFamily="34" charset="0"/>
                <a:ea typeface="Calibri" panose="020F0502020204030204" pitchFamily="34" charset="0"/>
              </a:rPr>
              <a:t>List of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certain strategic points or marks along the reach referred to by fishermen &amp; woman that marked the start and end of drifts</a:t>
            </a:r>
            <a:endParaRPr lang="en-IE" sz="2000" b="1" dirty="0"/>
          </a:p>
        </p:txBody>
      </p:sp>
      <p:graphicFrame>
        <p:nvGraphicFramePr>
          <p:cNvPr id="4" name="Table 4">
            <a:extLst>
              <a:ext uri="{FF2B5EF4-FFF2-40B4-BE49-F238E27FC236}">
                <a16:creationId xmlns:a16="http://schemas.microsoft.com/office/drawing/2014/main" id="{6A968FC4-A586-B2DA-5866-322F16B38082}"/>
              </a:ext>
            </a:extLst>
          </p:cNvPr>
          <p:cNvGraphicFramePr>
            <a:graphicFrameLocks noGrp="1"/>
          </p:cNvGraphicFramePr>
          <p:nvPr>
            <p:ph idx="1"/>
            <p:extLst>
              <p:ext uri="{D42A27DB-BD31-4B8C-83A1-F6EECF244321}">
                <p14:modId xmlns:p14="http://schemas.microsoft.com/office/powerpoint/2010/main" val="2699596451"/>
              </p:ext>
            </p:extLst>
          </p:nvPr>
        </p:nvGraphicFramePr>
        <p:xfrm>
          <a:off x="838200" y="1825625"/>
          <a:ext cx="10515597" cy="407924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676862972"/>
                    </a:ext>
                  </a:extLst>
                </a:gridCol>
                <a:gridCol w="3505199">
                  <a:extLst>
                    <a:ext uri="{9D8B030D-6E8A-4147-A177-3AD203B41FA5}">
                      <a16:colId xmlns:a16="http://schemas.microsoft.com/office/drawing/2014/main" val="665064464"/>
                    </a:ext>
                  </a:extLst>
                </a:gridCol>
                <a:gridCol w="3505199">
                  <a:extLst>
                    <a:ext uri="{9D8B030D-6E8A-4147-A177-3AD203B41FA5}">
                      <a16:colId xmlns:a16="http://schemas.microsoft.com/office/drawing/2014/main" val="3798745946"/>
                    </a:ext>
                  </a:extLst>
                </a:gridCol>
              </a:tblGrid>
              <a:tr h="370840">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Townland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Name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800" b="1" kern="1200" dirty="0">
                          <a:solidFill>
                            <a:schemeClr val="lt1"/>
                          </a:solidFill>
                          <a:effectLst/>
                          <a:latin typeface="+mn-lt"/>
                          <a:ea typeface="+mn-ea"/>
                          <a:cs typeface="+mn-cs"/>
                        </a:rPr>
                        <a:t>Direction of fishing based on tides</a:t>
                      </a:r>
                      <a:endParaRPr lang="en-IE" sz="1800" dirty="0"/>
                    </a:p>
                  </a:txBody>
                  <a:tcPr/>
                </a:tc>
                <a:extLst>
                  <a:ext uri="{0D108BD9-81ED-4DB2-BD59-A6C34878D82A}">
                    <a16:rowId xmlns:a16="http://schemas.microsoft.com/office/drawing/2014/main" val="3689202592"/>
                  </a:ext>
                </a:extLst>
              </a:tr>
              <a:tr h="370840">
                <a:tc>
                  <a:txBody>
                    <a:bodyPr/>
                    <a:lstStyle/>
                    <a:p>
                      <a:pPr>
                        <a:lnSpc>
                          <a:spcPct val="106000"/>
                        </a:lnSpc>
                        <a:spcAft>
                          <a:spcPts val="800"/>
                        </a:spcAft>
                      </a:pPr>
                      <a:r>
                        <a:rPr lang="en-GB" sz="1800" dirty="0" err="1">
                          <a:effectLst/>
                          <a:latin typeface="Calibri" panose="020F0502020204030204" pitchFamily="34" charset="0"/>
                          <a:ea typeface="Calibri" panose="020F0502020204030204" pitchFamily="34" charset="0"/>
                          <a:cs typeface="Calibri" panose="020F0502020204030204" pitchFamily="34" charset="0"/>
                        </a:rPr>
                        <a:t>Rincrew</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Cúleen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1800"/>
                    </a:p>
                  </a:txBody>
                  <a:tcPr/>
                </a:tc>
                <a:extLst>
                  <a:ext uri="{0D108BD9-81ED-4DB2-BD59-A6C34878D82A}">
                    <a16:rowId xmlns:a16="http://schemas.microsoft.com/office/drawing/2014/main" val="805170084"/>
                  </a:ext>
                </a:extLst>
              </a:tr>
              <a:tr h="370840">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Stael</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Pond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Fished upriver on a rising tide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0330107"/>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Abbey rock</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0516956"/>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Gravel pit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883128"/>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Line </a:t>
                      </a:r>
                      <a:r>
                        <a:rPr lang="en-GB" sz="1800" dirty="0" err="1">
                          <a:effectLst/>
                          <a:latin typeface="Calibri" panose="020F0502020204030204" pitchFamily="34" charset="0"/>
                          <a:ea typeface="Calibri" panose="020F0502020204030204" pitchFamily="34" charset="0"/>
                          <a:cs typeface="Calibri" panose="020F0502020204030204" pitchFamily="34" charset="0"/>
                        </a:rPr>
                        <a:t>na</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Saggart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6928855"/>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Bankeen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Fished downriver on a falling tide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2036013"/>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Point </a:t>
                      </a:r>
                      <a:r>
                        <a:rPr lang="en-GB" sz="1800" dirty="0" err="1">
                          <a:effectLst/>
                          <a:latin typeface="Calibri" panose="020F0502020204030204" pitchFamily="34" charset="0"/>
                          <a:ea typeface="Calibri" panose="020F0502020204030204" pitchFamily="34" charset="0"/>
                          <a:cs typeface="Calibri" panose="020F0502020204030204" pitchFamily="34" charset="0"/>
                        </a:rPr>
                        <a:t>na</a:t>
                      </a:r>
                      <a:r>
                        <a:rPr lang="en-GB" sz="1800" dirty="0">
                          <a:effectLst/>
                          <a:latin typeface="Calibri" panose="020F0502020204030204" pitchFamily="34" charset="0"/>
                          <a:ea typeface="Calibri" panose="020F0502020204030204" pitchFamily="34" charset="0"/>
                          <a:cs typeface="Calibri" panose="020F0502020204030204" pitchFamily="34" charset="0"/>
                        </a:rPr>
                        <a:t> Coillte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7531928"/>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Black Trees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4522104"/>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Newport East</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Gut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5241091"/>
                  </a:ext>
                </a:extLst>
              </a:tr>
              <a:tr h="370840">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Newport East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dirty="0" err="1">
                          <a:effectLst/>
                          <a:latin typeface="Calibri" panose="020F0502020204030204" pitchFamily="34" charset="0"/>
                          <a:ea typeface="Calibri" panose="020F0502020204030204" pitchFamily="34" charset="0"/>
                          <a:cs typeface="Calibri" panose="020F0502020204030204" pitchFamily="34" charset="0"/>
                        </a:rPr>
                        <a:t>Guileen</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Dubh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6978391"/>
                  </a:ext>
                </a:extLst>
              </a:tr>
            </a:tbl>
          </a:graphicData>
        </a:graphic>
      </p:graphicFrame>
    </p:spTree>
    <p:extLst>
      <p:ext uri="{BB962C8B-B14F-4D97-AF65-F5344CB8AC3E}">
        <p14:creationId xmlns:p14="http://schemas.microsoft.com/office/powerpoint/2010/main" val="2580187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GB" sz="2800" b="1" dirty="0"/>
              <a:t>Richard Morrison at </a:t>
            </a:r>
            <a:r>
              <a:rPr lang="en-GB" sz="2800" b="1" dirty="0" err="1"/>
              <a:t>Ballynaclash</a:t>
            </a:r>
            <a:r>
              <a:rPr lang="en-GB" sz="2800" b="1" dirty="0"/>
              <a:t> Quay</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76253" y="1690688"/>
            <a:ext cx="6179779" cy="4710112"/>
          </a:xfrm>
        </p:spPr>
      </p:pic>
    </p:spTree>
    <p:extLst>
      <p:ext uri="{BB962C8B-B14F-4D97-AF65-F5344CB8AC3E}">
        <p14:creationId xmlns:p14="http://schemas.microsoft.com/office/powerpoint/2010/main" val="1703954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GB" sz="2800" b="1" dirty="0"/>
              <a:t>Mary Sheehan in a yawl at work on the Blackwater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61608" y="1825625"/>
            <a:ext cx="4068783" cy="4351338"/>
          </a:xfrm>
        </p:spPr>
      </p:pic>
    </p:spTree>
    <p:extLst>
      <p:ext uri="{BB962C8B-B14F-4D97-AF65-F5344CB8AC3E}">
        <p14:creationId xmlns:p14="http://schemas.microsoft.com/office/powerpoint/2010/main" val="790839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30ED-655A-8B0A-18B8-C938E15B372D}"/>
              </a:ext>
            </a:extLst>
          </p:cNvPr>
          <p:cNvSpPr>
            <a:spLocks noGrp="1"/>
          </p:cNvSpPr>
          <p:nvPr>
            <p:ph type="title"/>
          </p:nvPr>
        </p:nvSpPr>
        <p:spPr/>
        <p:txBody>
          <a:bodyPr>
            <a:normAutofit/>
          </a:bodyPr>
          <a:lstStyle/>
          <a:p>
            <a:pPr algn="ctr"/>
            <a:r>
              <a:rPr lang="en-GB" sz="2000" b="1" dirty="0">
                <a:effectLst/>
                <a:latin typeface="Calibri" panose="020F0502020204030204" pitchFamily="34" charset="0"/>
                <a:ea typeface="Calibri" panose="020F0502020204030204" pitchFamily="34" charset="0"/>
              </a:rPr>
              <a:t>List of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certain strategic points or marks along the reach referred to by fishermen &amp; woman that marked the start and end of drifts</a:t>
            </a:r>
            <a:endParaRPr lang="en-IE" sz="2000" b="1" dirty="0"/>
          </a:p>
        </p:txBody>
      </p:sp>
      <p:graphicFrame>
        <p:nvGraphicFramePr>
          <p:cNvPr id="4" name="Table 4">
            <a:extLst>
              <a:ext uri="{FF2B5EF4-FFF2-40B4-BE49-F238E27FC236}">
                <a16:creationId xmlns:a16="http://schemas.microsoft.com/office/drawing/2014/main" id="{BF589C6C-D473-9838-C33A-A3A19E36FC43}"/>
              </a:ext>
            </a:extLst>
          </p:cNvPr>
          <p:cNvGraphicFramePr>
            <a:graphicFrameLocks noGrp="1"/>
          </p:cNvGraphicFramePr>
          <p:nvPr>
            <p:ph idx="1"/>
            <p:extLst>
              <p:ext uri="{D42A27DB-BD31-4B8C-83A1-F6EECF244321}">
                <p14:modId xmlns:p14="http://schemas.microsoft.com/office/powerpoint/2010/main" val="3117378621"/>
              </p:ext>
            </p:extLst>
          </p:nvPr>
        </p:nvGraphicFramePr>
        <p:xfrm>
          <a:off x="838200" y="1825625"/>
          <a:ext cx="10515597" cy="4561840"/>
        </p:xfrm>
        <a:graphic>
          <a:graphicData uri="http://schemas.openxmlformats.org/drawingml/2006/table">
            <a:tbl>
              <a:tblPr firstRow="1" bandRow="1">
                <a:tableStyleId>{5C22544A-7EE6-4342-B048-85BDC9FD1C3A}</a:tableStyleId>
              </a:tblPr>
              <a:tblGrid>
                <a:gridCol w="3420979">
                  <a:extLst>
                    <a:ext uri="{9D8B030D-6E8A-4147-A177-3AD203B41FA5}">
                      <a16:colId xmlns:a16="http://schemas.microsoft.com/office/drawing/2014/main" val="1098390439"/>
                    </a:ext>
                  </a:extLst>
                </a:gridCol>
                <a:gridCol w="3589419">
                  <a:extLst>
                    <a:ext uri="{9D8B030D-6E8A-4147-A177-3AD203B41FA5}">
                      <a16:colId xmlns:a16="http://schemas.microsoft.com/office/drawing/2014/main" val="2850407934"/>
                    </a:ext>
                  </a:extLst>
                </a:gridCol>
                <a:gridCol w="3505199">
                  <a:extLst>
                    <a:ext uri="{9D8B030D-6E8A-4147-A177-3AD203B41FA5}">
                      <a16:colId xmlns:a16="http://schemas.microsoft.com/office/drawing/2014/main" val="228371260"/>
                    </a:ext>
                  </a:extLst>
                </a:gridCol>
              </a:tblGrid>
              <a:tr h="370840">
                <a:tc>
                  <a:txBody>
                    <a:bodyPr/>
                    <a:lstStyle/>
                    <a:p>
                      <a:pPr>
                        <a:lnSpc>
                          <a:spcPct val="106000"/>
                        </a:lnSpc>
                        <a:spcAft>
                          <a:spcPts val="800"/>
                        </a:spcAft>
                      </a:pPr>
                      <a:r>
                        <a:rPr lang="en-GB" sz="2000" b="1" dirty="0">
                          <a:effectLst/>
                          <a:latin typeface="Calibri" panose="020F0502020204030204" pitchFamily="34" charset="0"/>
                          <a:ea typeface="Calibri" panose="020F0502020204030204" pitchFamily="34" charset="0"/>
                          <a:cs typeface="Calibri" panose="020F0502020204030204" pitchFamily="34" charset="0"/>
                        </a:rPr>
                        <a:t>Townland</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2000" b="1" dirty="0">
                          <a:effectLst/>
                          <a:latin typeface="Calibri" panose="020F0502020204030204" pitchFamily="34" charset="0"/>
                          <a:ea typeface="Calibri" panose="020F0502020204030204" pitchFamily="34" charset="0"/>
                          <a:cs typeface="Calibri" panose="020F0502020204030204" pitchFamily="34" charset="0"/>
                        </a:rPr>
                        <a:t>Name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2000" b="1" kern="1200" dirty="0">
                          <a:solidFill>
                            <a:schemeClr val="lt1"/>
                          </a:solidFill>
                          <a:effectLst/>
                          <a:latin typeface="+mn-lt"/>
                          <a:ea typeface="+mn-ea"/>
                          <a:cs typeface="+mn-cs"/>
                        </a:rPr>
                        <a:t>Direction of fishing based on tides</a:t>
                      </a:r>
                      <a:endParaRPr lang="en-IE" sz="2000" dirty="0"/>
                    </a:p>
                  </a:txBody>
                  <a:tcPr/>
                </a:tc>
                <a:extLst>
                  <a:ext uri="{0D108BD9-81ED-4DB2-BD59-A6C34878D82A}">
                    <a16:rowId xmlns:a16="http://schemas.microsoft.com/office/drawing/2014/main" val="2781761935"/>
                  </a:ext>
                </a:extLst>
              </a:tr>
              <a:tr h="370840">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Tinnabinna</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Barna</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292653"/>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Carraig Bui</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3327060"/>
                  </a:ext>
                </a:extLst>
              </a:tr>
              <a:tr h="370840">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Ardsallagh</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Drag stands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Associated with drag fishing</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0503272"/>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Bannock</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Fished downriver on a falling tide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5069026"/>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Long rock</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1862044"/>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Carrig na Gobhar</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1489814"/>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Carrig na Minister</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8986083"/>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Round stone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2645918"/>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Cúl</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Fished downriver on a falling tide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6634191"/>
                  </a:ext>
                </a:extLst>
              </a:tr>
            </a:tbl>
          </a:graphicData>
        </a:graphic>
      </p:graphicFrame>
    </p:spTree>
    <p:extLst>
      <p:ext uri="{BB962C8B-B14F-4D97-AF65-F5344CB8AC3E}">
        <p14:creationId xmlns:p14="http://schemas.microsoft.com/office/powerpoint/2010/main" val="20599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F7D0-F199-BBEB-CB49-33E6DDD231B5}"/>
              </a:ext>
            </a:extLst>
          </p:cNvPr>
          <p:cNvSpPr>
            <a:spLocks noGrp="1"/>
          </p:cNvSpPr>
          <p:nvPr>
            <p:ph type="title"/>
          </p:nvPr>
        </p:nvSpPr>
        <p:spPr>
          <a:xfrm>
            <a:off x="838200" y="365125"/>
            <a:ext cx="10515600" cy="1174917"/>
          </a:xfrm>
        </p:spPr>
        <p:txBody>
          <a:bodyPr>
            <a:normAutofit/>
          </a:bodyPr>
          <a:lstStyle/>
          <a:p>
            <a:pPr algn="ctr"/>
            <a:r>
              <a:rPr lang="en-GB" sz="2400" b="1" dirty="0">
                <a:effectLst/>
                <a:latin typeface="Calibri" panose="020F0502020204030204" pitchFamily="34" charset="0"/>
                <a:ea typeface="Calibri" panose="020F0502020204030204" pitchFamily="34" charset="0"/>
              </a:rPr>
              <a:t>List of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certain strategic points or marks along the reach referred to by fishermen &amp; woman that marked the start and end of drifts</a:t>
            </a:r>
            <a:endParaRPr lang="en-IE" sz="2400" dirty="0"/>
          </a:p>
        </p:txBody>
      </p:sp>
      <p:graphicFrame>
        <p:nvGraphicFramePr>
          <p:cNvPr id="4" name="Table 4">
            <a:extLst>
              <a:ext uri="{FF2B5EF4-FFF2-40B4-BE49-F238E27FC236}">
                <a16:creationId xmlns:a16="http://schemas.microsoft.com/office/drawing/2014/main" id="{3057BDF7-C650-709D-B995-CC3F12D2AA62}"/>
              </a:ext>
            </a:extLst>
          </p:cNvPr>
          <p:cNvGraphicFramePr>
            <a:graphicFrameLocks noGrp="1"/>
          </p:cNvGraphicFramePr>
          <p:nvPr>
            <p:ph idx="1"/>
            <p:extLst>
              <p:ext uri="{D42A27DB-BD31-4B8C-83A1-F6EECF244321}">
                <p14:modId xmlns:p14="http://schemas.microsoft.com/office/powerpoint/2010/main" val="1464434539"/>
              </p:ext>
            </p:extLst>
          </p:nvPr>
        </p:nvGraphicFramePr>
        <p:xfrm>
          <a:off x="838200" y="1825625"/>
          <a:ext cx="10515597" cy="29845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358945406"/>
                    </a:ext>
                  </a:extLst>
                </a:gridCol>
                <a:gridCol w="3505199">
                  <a:extLst>
                    <a:ext uri="{9D8B030D-6E8A-4147-A177-3AD203B41FA5}">
                      <a16:colId xmlns:a16="http://schemas.microsoft.com/office/drawing/2014/main" val="3490538482"/>
                    </a:ext>
                  </a:extLst>
                </a:gridCol>
                <a:gridCol w="3505199">
                  <a:extLst>
                    <a:ext uri="{9D8B030D-6E8A-4147-A177-3AD203B41FA5}">
                      <a16:colId xmlns:a16="http://schemas.microsoft.com/office/drawing/2014/main" val="1332361491"/>
                    </a:ext>
                  </a:extLst>
                </a:gridCol>
              </a:tblGrid>
              <a:tr h="370840">
                <a:tc>
                  <a:txBody>
                    <a:bodyPr/>
                    <a:lstStyle/>
                    <a:p>
                      <a:pPr>
                        <a:lnSpc>
                          <a:spcPct val="106000"/>
                        </a:lnSpc>
                        <a:spcAft>
                          <a:spcPts val="800"/>
                        </a:spcAft>
                      </a:pPr>
                      <a:r>
                        <a:rPr lang="en-GB" sz="2000" b="0" dirty="0" err="1">
                          <a:effectLst/>
                          <a:latin typeface="Calibri" panose="020F0502020204030204" pitchFamily="34" charset="0"/>
                          <a:ea typeface="Calibri" panose="020F0502020204030204" pitchFamily="34" charset="0"/>
                          <a:cs typeface="Calibri" panose="020F0502020204030204" pitchFamily="34" charset="0"/>
                        </a:rPr>
                        <a:t>D'Loughane</a:t>
                      </a:r>
                      <a:r>
                        <a:rPr lang="en-GB" sz="2000" b="0" dirty="0">
                          <a:effectLst/>
                          <a:latin typeface="Calibri" panose="020F0502020204030204" pitchFamily="34" charset="0"/>
                          <a:ea typeface="Calibri" panose="020F0502020204030204" pitchFamily="34" charset="0"/>
                          <a:cs typeface="Calibri" panose="020F0502020204030204" pitchFamily="34" charset="0"/>
                        </a:rPr>
                        <a:t>/</a:t>
                      </a:r>
                      <a:r>
                        <a:rPr lang="en-GB" sz="2000" b="0" dirty="0" err="1">
                          <a:effectLst/>
                          <a:latin typeface="Calibri" panose="020F0502020204030204" pitchFamily="34" charset="0"/>
                          <a:ea typeface="Calibri" panose="020F0502020204030204" pitchFamily="34" charset="0"/>
                          <a:cs typeface="Calibri" panose="020F0502020204030204" pitchFamily="34" charset="0"/>
                        </a:rPr>
                        <a:t>Ardsallagh</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Tri </a:t>
                      </a:r>
                      <a:r>
                        <a:rPr lang="en-GB" sz="2000" b="0" dirty="0" err="1">
                          <a:effectLst/>
                          <a:latin typeface="Calibri" panose="020F0502020204030204" pitchFamily="34" charset="0"/>
                          <a:ea typeface="Calibri" panose="020F0502020204030204" pitchFamily="34" charset="0"/>
                          <a:cs typeface="Calibri" panose="020F0502020204030204" pitchFamily="34" charset="0"/>
                        </a:rPr>
                        <a:t>Gleanna</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2000" b="0"/>
                    </a:p>
                  </a:txBody>
                  <a:tcPr/>
                </a:tc>
                <a:extLst>
                  <a:ext uri="{0D108BD9-81ED-4DB2-BD59-A6C34878D82A}">
                    <a16:rowId xmlns:a16="http://schemas.microsoft.com/office/drawing/2014/main" val="3625698077"/>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D'Loughane</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Quarry hole</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2000" b="0"/>
                    </a:p>
                  </a:txBody>
                  <a:tcPr/>
                </a:tc>
                <a:extLst>
                  <a:ext uri="{0D108BD9-81ED-4DB2-BD59-A6C34878D82A}">
                    <a16:rowId xmlns:a16="http://schemas.microsoft.com/office/drawing/2014/main" val="3633692828"/>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D'Loughane</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Sluice</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2000" b="0"/>
                    </a:p>
                  </a:txBody>
                  <a:tcPr/>
                </a:tc>
                <a:extLst>
                  <a:ext uri="{0D108BD9-81ED-4DB2-BD59-A6C34878D82A}">
                    <a16:rowId xmlns:a16="http://schemas.microsoft.com/office/drawing/2014/main" val="1745864013"/>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D'Loughane</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The Bank</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Times New Roman" panose="02020603050405020304" pitchFamily="18" charset="0"/>
                        </a:rPr>
                        <a:t>Fished upriver on a rising tide</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7328997"/>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Ballyheeny</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The Pill</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a:effectLst/>
                          <a:latin typeface="Calibri" panose="020F0502020204030204" pitchFamily="34" charset="0"/>
                          <a:ea typeface="Calibri" panose="020F0502020204030204" pitchFamily="34" charset="0"/>
                          <a:cs typeface="Calibri" panose="020F0502020204030204" pitchFamily="34" charset="0"/>
                        </a:rPr>
                        <a:t>Confluence of the River Licky &amp; Blackwater</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5914368"/>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Ballynaclash</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err="1">
                          <a:effectLst/>
                          <a:latin typeface="Calibri" panose="020F0502020204030204" pitchFamily="34" charset="0"/>
                          <a:ea typeface="Calibri" panose="020F0502020204030204" pitchFamily="34" charset="0"/>
                          <a:cs typeface="Calibri" panose="020F0502020204030204" pitchFamily="34" charset="0"/>
                        </a:rPr>
                        <a:t>Porteen</a:t>
                      </a:r>
                      <a:r>
                        <a:rPr lang="en-GB" sz="2000" b="0" dirty="0">
                          <a:effectLst/>
                          <a:latin typeface="Calibri" panose="020F0502020204030204" pitchFamily="34" charset="0"/>
                          <a:ea typeface="Calibri" panose="020F0502020204030204" pitchFamily="34" charset="0"/>
                          <a:cs typeface="Calibri" panose="020F0502020204030204" pitchFamily="34" charset="0"/>
                        </a:rPr>
                        <a:t> point</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2000" b="0" dirty="0"/>
                    </a:p>
                  </a:txBody>
                  <a:tcPr/>
                </a:tc>
                <a:extLst>
                  <a:ext uri="{0D108BD9-81ED-4DB2-BD59-A6C34878D82A}">
                    <a16:rowId xmlns:a16="http://schemas.microsoft.com/office/drawing/2014/main" val="541671624"/>
                  </a:ext>
                </a:extLst>
              </a:tr>
              <a:tr h="370840">
                <a:tc>
                  <a:txBody>
                    <a:bodyPr/>
                    <a:lstStyle/>
                    <a:p>
                      <a:pPr>
                        <a:lnSpc>
                          <a:spcPct val="106000"/>
                        </a:lnSpc>
                        <a:spcAft>
                          <a:spcPts val="800"/>
                        </a:spcAft>
                      </a:pPr>
                      <a:r>
                        <a:rPr lang="en-GB" sz="2000" b="0">
                          <a:effectLst/>
                          <a:latin typeface="Calibri" panose="020F0502020204030204" pitchFamily="34" charset="0"/>
                          <a:ea typeface="Calibri" panose="020F0502020204030204" pitchFamily="34" charset="0"/>
                          <a:cs typeface="Calibri" panose="020F0502020204030204" pitchFamily="34" charset="0"/>
                        </a:rPr>
                        <a:t>Coolbagh</a:t>
                      </a:r>
                      <a:endParaRPr lang="en-IE"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b="0" dirty="0" err="1">
                          <a:effectLst/>
                          <a:latin typeface="Calibri" panose="020F0502020204030204" pitchFamily="34" charset="0"/>
                          <a:ea typeface="Calibri" panose="020F0502020204030204" pitchFamily="34" charset="0"/>
                          <a:cs typeface="Calibri" panose="020F0502020204030204" pitchFamily="34" charset="0"/>
                        </a:rPr>
                        <a:t>Speater</a:t>
                      </a:r>
                      <a:endParaRPr lang="en-IE"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IE" sz="2000" b="0" dirty="0"/>
                    </a:p>
                  </a:txBody>
                  <a:tcPr/>
                </a:tc>
                <a:extLst>
                  <a:ext uri="{0D108BD9-81ED-4DB2-BD59-A6C34878D82A}">
                    <a16:rowId xmlns:a16="http://schemas.microsoft.com/office/drawing/2014/main" val="2169052673"/>
                  </a:ext>
                </a:extLst>
              </a:tr>
            </a:tbl>
          </a:graphicData>
        </a:graphic>
      </p:graphicFrame>
    </p:spTree>
    <p:extLst>
      <p:ext uri="{BB962C8B-B14F-4D97-AF65-F5344CB8AC3E}">
        <p14:creationId xmlns:p14="http://schemas.microsoft.com/office/powerpoint/2010/main" val="2021437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D75B-1EA1-9F77-77C0-4BF1797F063F}"/>
              </a:ext>
            </a:extLst>
          </p:cNvPr>
          <p:cNvSpPr>
            <a:spLocks noGrp="1"/>
          </p:cNvSpPr>
          <p:nvPr>
            <p:ph type="title"/>
          </p:nvPr>
        </p:nvSpPr>
        <p:spPr/>
        <p:txBody>
          <a:bodyPr/>
          <a:lstStyle/>
          <a:p>
            <a:pPr algn="ctr"/>
            <a:r>
              <a:rPr lang="en-US" dirty="0"/>
              <a:t>Blackwater Yawls at </a:t>
            </a:r>
            <a:r>
              <a:rPr lang="en-US" dirty="0" err="1"/>
              <a:t>Ballynaclash</a:t>
            </a:r>
            <a:r>
              <a:rPr lang="en-US" dirty="0"/>
              <a:t> Quay</a:t>
            </a:r>
            <a:endParaRPr lang="en-IE" dirty="0"/>
          </a:p>
        </p:txBody>
      </p:sp>
      <p:pic>
        <p:nvPicPr>
          <p:cNvPr id="5" name="Content Placeholder 4" descr="A picture containing text, water, boat&#10;&#10;Description automatically generated">
            <a:extLst>
              <a:ext uri="{FF2B5EF4-FFF2-40B4-BE49-F238E27FC236}">
                <a16:creationId xmlns:a16="http://schemas.microsoft.com/office/drawing/2014/main" id="{A314800E-44DA-DD8D-639A-1D30B31E123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00905" y="1825625"/>
            <a:ext cx="4390189" cy="4351338"/>
          </a:xfrm>
        </p:spPr>
      </p:pic>
    </p:spTree>
    <p:extLst>
      <p:ext uri="{BB962C8B-B14F-4D97-AF65-F5344CB8AC3E}">
        <p14:creationId xmlns:p14="http://schemas.microsoft.com/office/powerpoint/2010/main" val="2267734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C944-038D-165E-2768-C39CCC86A4D4}"/>
              </a:ext>
            </a:extLst>
          </p:cNvPr>
          <p:cNvSpPr>
            <a:spLocks noGrp="1"/>
          </p:cNvSpPr>
          <p:nvPr>
            <p:ph type="title"/>
          </p:nvPr>
        </p:nvSpPr>
        <p:spPr/>
        <p:txBody>
          <a:bodyPr>
            <a:normAutofit/>
          </a:bodyPr>
          <a:lstStyle/>
          <a:p>
            <a:pPr algn="ctr"/>
            <a:r>
              <a:rPr lang="en-US" sz="3200" b="1" dirty="0"/>
              <a:t>Blackwater Yawls (Mary Sheehan)</a:t>
            </a:r>
            <a:endParaRPr lang="en-IE" sz="3200" b="1" dirty="0"/>
          </a:p>
        </p:txBody>
      </p:sp>
      <p:sp>
        <p:nvSpPr>
          <p:cNvPr id="3" name="Content Placeholder 2">
            <a:extLst>
              <a:ext uri="{FF2B5EF4-FFF2-40B4-BE49-F238E27FC236}">
                <a16:creationId xmlns:a16="http://schemas.microsoft.com/office/drawing/2014/main" id="{2E318DD8-2E1F-6CBB-0C12-088963CE0011}"/>
              </a:ext>
            </a:extLst>
          </p:cNvPr>
          <p:cNvSpPr>
            <a:spLocks noGrp="1"/>
          </p:cNvSpPr>
          <p:nvPr>
            <p:ph idx="1"/>
          </p:nvPr>
        </p:nvSpPr>
        <p:spPr/>
        <p:txBody>
          <a:bodyPr>
            <a:noAutofit/>
          </a:bodyPr>
          <a:lstStyle/>
          <a:p>
            <a:r>
              <a:rPr lang="en-GB" sz="2400" dirty="0">
                <a:effectLst/>
                <a:latin typeface="Calibri" panose="020F0502020204030204" pitchFamily="34" charset="0"/>
                <a:ea typeface="Calibri" panose="020F0502020204030204" pitchFamily="34" charset="0"/>
                <a:cs typeface="Times New Roman" panose="02020603050405020304" pitchFamily="18" charset="0"/>
              </a:rPr>
              <a:t>The boats were about 17 feet long, carvel built (timber). The boats were hauled up after the season and cleaned and of course during the winter they would dry out and the seams between the planks would open and some of the calking fall out so before they were put out again they would have to be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recaulked</a:t>
            </a:r>
            <a:r>
              <a:rPr lang="en-GB" sz="2400" dirty="0">
                <a:effectLst/>
                <a:latin typeface="Calibri" panose="020F0502020204030204" pitchFamily="34" charset="0"/>
                <a:ea typeface="Calibri" panose="020F0502020204030204" pitchFamily="34" charset="0"/>
                <a:cs typeface="Times New Roman" panose="02020603050405020304" pitchFamily="18" charset="0"/>
              </a:rPr>
              <a:t> with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oakcup</a:t>
            </a:r>
            <a:r>
              <a:rPr lang="en-GB" sz="2400" dirty="0">
                <a:effectLst/>
                <a:latin typeface="Calibri" panose="020F0502020204030204" pitchFamily="34" charset="0"/>
                <a:ea typeface="Calibri" panose="020F0502020204030204" pitchFamily="34" charset="0"/>
                <a:cs typeface="Times New Roman" panose="02020603050405020304" pitchFamily="18" charset="0"/>
              </a:rPr>
              <a:t> and sealed with pitch and given a coat of tar inside and outside. </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The boat builders that I remember were Paddy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Buttimer</a:t>
            </a:r>
            <a:r>
              <a:rPr lang="en-GB" sz="2400" dirty="0">
                <a:effectLst/>
                <a:latin typeface="Calibri" panose="020F0502020204030204" pitchFamily="34" charset="0"/>
                <a:ea typeface="Calibri" panose="020F0502020204030204" pitchFamily="34" charset="0"/>
                <a:cs typeface="Times New Roman" panose="02020603050405020304" pitchFamily="18" charset="0"/>
              </a:rPr>
              <a:t> and afterwards Joseph O’Keeffe. I also remember Patsy Osmond built some and a Paddy Quin.</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The work to make the boats seaworthy started in January. Around the start of the season the boats and the crews were blessed. It was a lovely little ceremony on each quay. Every boat carried Holy Water, a sprig of palm and a medal. Every day before paying out the nets sprinkling of Holy Water and blessing themselves.</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400" dirty="0"/>
          </a:p>
        </p:txBody>
      </p:sp>
    </p:spTree>
    <p:extLst>
      <p:ext uri="{BB962C8B-B14F-4D97-AF65-F5344CB8AC3E}">
        <p14:creationId xmlns:p14="http://schemas.microsoft.com/office/powerpoint/2010/main" val="3164572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a:t>Blessing of the boats c. 1920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4563" y="1519707"/>
            <a:ext cx="6684136" cy="4752304"/>
          </a:xfrm>
        </p:spPr>
      </p:pic>
    </p:spTree>
    <p:extLst>
      <p:ext uri="{BB962C8B-B14F-4D97-AF65-F5344CB8AC3E}">
        <p14:creationId xmlns:p14="http://schemas.microsoft.com/office/powerpoint/2010/main" val="4199116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32FA3-C128-E8C9-67B2-067ADD96E8F5}"/>
              </a:ext>
            </a:extLst>
          </p:cNvPr>
          <p:cNvSpPr>
            <a:spLocks noGrp="1"/>
          </p:cNvSpPr>
          <p:nvPr>
            <p:ph type="title"/>
          </p:nvPr>
        </p:nvSpPr>
        <p:spPr>
          <a:xfrm>
            <a:off x="838200" y="365125"/>
            <a:ext cx="10515600" cy="729749"/>
          </a:xfrm>
        </p:spPr>
        <p:txBody>
          <a:bodyPr>
            <a:normAutofit/>
          </a:bodyPr>
          <a:lstStyle/>
          <a:p>
            <a:pPr algn="ctr"/>
            <a:r>
              <a:rPr lang="en-GB" sz="2000" b="1" dirty="0">
                <a:effectLst/>
                <a:latin typeface="Calibri" panose="020F0502020204030204" pitchFamily="34" charset="0"/>
                <a:ea typeface="Calibri" panose="020F0502020204030204" pitchFamily="34" charset="0"/>
              </a:rPr>
              <a:t>List of names given to quays on west bank  of Blackwater River</a:t>
            </a:r>
            <a:endParaRPr lang="en-IE" sz="2000" b="1" dirty="0"/>
          </a:p>
        </p:txBody>
      </p:sp>
      <p:graphicFrame>
        <p:nvGraphicFramePr>
          <p:cNvPr id="4" name="Table 4">
            <a:extLst>
              <a:ext uri="{FF2B5EF4-FFF2-40B4-BE49-F238E27FC236}">
                <a16:creationId xmlns:a16="http://schemas.microsoft.com/office/drawing/2014/main" id="{F792E4B0-A0B6-E09C-D1DA-D785B70229B2}"/>
              </a:ext>
            </a:extLst>
          </p:cNvPr>
          <p:cNvGraphicFramePr>
            <a:graphicFrameLocks noGrp="1"/>
          </p:cNvGraphicFramePr>
          <p:nvPr>
            <p:ph idx="1"/>
            <p:extLst>
              <p:ext uri="{D42A27DB-BD31-4B8C-83A1-F6EECF244321}">
                <p14:modId xmlns:p14="http://schemas.microsoft.com/office/powerpoint/2010/main" val="3861204542"/>
              </p:ext>
            </p:extLst>
          </p:nvPr>
        </p:nvGraphicFramePr>
        <p:xfrm>
          <a:off x="838200" y="1323474"/>
          <a:ext cx="10515597" cy="3450807"/>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255784989"/>
                    </a:ext>
                  </a:extLst>
                </a:gridCol>
                <a:gridCol w="3505199">
                  <a:extLst>
                    <a:ext uri="{9D8B030D-6E8A-4147-A177-3AD203B41FA5}">
                      <a16:colId xmlns:a16="http://schemas.microsoft.com/office/drawing/2014/main" val="3408195989"/>
                    </a:ext>
                  </a:extLst>
                </a:gridCol>
                <a:gridCol w="3505199">
                  <a:extLst>
                    <a:ext uri="{9D8B030D-6E8A-4147-A177-3AD203B41FA5}">
                      <a16:colId xmlns:a16="http://schemas.microsoft.com/office/drawing/2014/main" val="668426548"/>
                    </a:ext>
                  </a:extLst>
                </a:gridCol>
              </a:tblGrid>
              <a:tr h="395948">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Townland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Name of quay</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Ordnance Survey Maps 1</a:t>
                      </a:r>
                      <a:r>
                        <a:rPr lang="en-GB" sz="1800" b="1" baseline="30000" dirty="0">
                          <a:effectLst/>
                          <a:latin typeface="Calibri" panose="020F0502020204030204" pitchFamily="34" charset="0"/>
                          <a:ea typeface="Calibri" panose="020F0502020204030204" pitchFamily="34" charset="0"/>
                          <a:cs typeface="Calibri" panose="020F0502020204030204" pitchFamily="34" charset="0"/>
                        </a:rPr>
                        <a:t>st</a:t>
                      </a:r>
                      <a:r>
                        <a:rPr lang="en-GB" sz="1800" b="1" dirty="0">
                          <a:effectLst/>
                          <a:latin typeface="Calibri" panose="020F0502020204030204" pitchFamily="34" charset="0"/>
                          <a:ea typeface="Calibri" panose="020F0502020204030204" pitchFamily="34" charset="0"/>
                          <a:cs typeface="Calibri" panose="020F0502020204030204" pitchFamily="34" charset="0"/>
                        </a:rPr>
                        <a:t> &amp; 2</a:t>
                      </a:r>
                      <a:r>
                        <a:rPr lang="en-GB" sz="1800" b="1" baseline="30000" dirty="0">
                          <a:effectLst/>
                          <a:latin typeface="Calibri" panose="020F0502020204030204" pitchFamily="34" charset="0"/>
                          <a:ea typeface="Calibri" panose="020F0502020204030204" pitchFamily="34" charset="0"/>
                          <a:cs typeface="Calibri" panose="020F0502020204030204" pitchFamily="34" charset="0"/>
                        </a:rPr>
                        <a:t>nd</a:t>
                      </a:r>
                      <a:r>
                        <a:rPr lang="en-GB" sz="1800" b="1" dirty="0">
                          <a:effectLst/>
                          <a:latin typeface="Calibri" panose="020F0502020204030204" pitchFamily="34" charset="0"/>
                          <a:ea typeface="Calibri" panose="020F0502020204030204" pitchFamily="34" charset="0"/>
                          <a:cs typeface="Calibri" panose="020F0502020204030204" pitchFamily="34" charset="0"/>
                        </a:rPr>
                        <a:t> editions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1661574"/>
                  </a:ext>
                </a:extLst>
              </a:tr>
              <a:tr h="395948">
                <a:tc>
                  <a:txBody>
                    <a:bodyPr/>
                    <a:lstStyle/>
                    <a:p>
                      <a:pPr>
                        <a:lnSpc>
                          <a:spcPct val="106000"/>
                        </a:lnSpc>
                        <a:spcAft>
                          <a:spcPts val="800"/>
                        </a:spcAft>
                      </a:pPr>
                      <a:r>
                        <a:rPr lang="en-GB" sz="1600" dirty="0" err="1">
                          <a:effectLst/>
                          <a:latin typeface="Calibri" panose="020F0502020204030204" pitchFamily="34" charset="0"/>
                          <a:ea typeface="Calibri" panose="020F0502020204030204" pitchFamily="34" charset="0"/>
                          <a:cs typeface="Calibri" panose="020F0502020204030204" pitchFamily="34" charset="0"/>
                        </a:rPr>
                        <a:t>Strancally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err="1">
                          <a:effectLst/>
                          <a:latin typeface="Calibri" panose="020F0502020204030204" pitchFamily="34" charset="0"/>
                          <a:ea typeface="Calibri" panose="020F0502020204030204" pitchFamily="34" charset="0"/>
                          <a:cs typeface="Calibri" panose="020F0502020204030204" pitchFamily="34" charset="0"/>
                        </a:rPr>
                        <a:t>Strancally</a:t>
                      </a:r>
                      <a:r>
                        <a:rPr lang="en-GB" sz="1600" dirty="0">
                          <a:effectLst/>
                          <a:latin typeface="Calibri" panose="020F0502020204030204" pitchFamily="34" charset="0"/>
                          <a:ea typeface="Calibri" panose="020F0502020204030204" pitchFamily="34" charset="0"/>
                          <a:cs typeface="Calibri" panose="020F0502020204030204" pitchFamily="34" charset="0"/>
                        </a:rPr>
                        <a:t>  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a:effectLst/>
                          <a:latin typeface="Calibri" panose="020F0502020204030204" pitchFamily="34" charset="0"/>
                          <a:ea typeface="Calibri" panose="020F0502020204030204" pitchFamily="34" charset="0"/>
                          <a:cs typeface="Calibri" panose="020F0502020204030204" pitchFamily="34" charset="0"/>
                        </a:rPr>
                        <a:t>Quay</a:t>
                      </a:r>
                      <a:r>
                        <a:rPr lang="en-GB" sz="1600">
                          <a:effectLst/>
                          <a:latin typeface="Calibri" panose="020F0502020204030204" pitchFamily="34" charset="0"/>
                          <a:ea typeface="Calibri" panose="020F0502020204030204" pitchFamily="34" charset="0"/>
                          <a:cs typeface="Calibri" panose="020F0502020204030204" pitchFamily="34" charset="0"/>
                        </a:rPr>
                        <a:t> marked on 1 ed. &amp; </a:t>
                      </a:r>
                      <a:r>
                        <a:rPr lang="en-GB" sz="1600" i="1">
                          <a:effectLst/>
                          <a:latin typeface="Calibri" panose="020F0502020204030204" pitchFamily="34" charset="0"/>
                          <a:ea typeface="Calibri" panose="020F0502020204030204" pitchFamily="34" charset="0"/>
                          <a:cs typeface="Calibri" panose="020F0502020204030204" pitchFamily="34" charset="0"/>
                        </a:rPr>
                        <a:t>Strancally Quay</a:t>
                      </a:r>
                      <a:r>
                        <a:rPr lang="en-GB" sz="1600">
                          <a:effectLst/>
                          <a:latin typeface="Calibri" panose="020F0502020204030204" pitchFamily="34" charset="0"/>
                          <a:ea typeface="Calibri" panose="020F0502020204030204" pitchFamily="34" charset="0"/>
                          <a:cs typeface="Calibri" panose="020F0502020204030204" pitchFamily="34" charset="0"/>
                        </a:rPr>
                        <a:t> on 2 ed. map</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65816994"/>
                  </a:ext>
                </a:extLst>
              </a:tr>
              <a:tr h="395948">
                <a:tc>
                  <a:txBody>
                    <a:bodyPr/>
                    <a:lstStyle/>
                    <a:p>
                      <a:pPr>
                        <a:lnSpc>
                          <a:spcPct val="106000"/>
                        </a:lnSpc>
                        <a:spcAft>
                          <a:spcPts val="800"/>
                        </a:spcAft>
                      </a:pPr>
                      <a:r>
                        <a:rPr lang="en-GB" sz="1600" dirty="0" err="1">
                          <a:effectLst/>
                          <a:latin typeface="Calibri" panose="020F0502020204030204" pitchFamily="34" charset="0"/>
                          <a:ea typeface="Calibri" panose="020F0502020204030204" pitchFamily="34" charset="0"/>
                          <a:cs typeface="Calibri" panose="020F0502020204030204" pitchFamily="34" charset="0"/>
                        </a:rPr>
                        <a:t>Strancally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err="1">
                          <a:effectLst/>
                          <a:latin typeface="Calibri" panose="020F0502020204030204" pitchFamily="34" charset="0"/>
                          <a:ea typeface="Calibri" panose="020F0502020204030204" pitchFamily="34" charset="0"/>
                          <a:cs typeface="Calibri" panose="020F0502020204030204" pitchFamily="34" charset="0"/>
                        </a:rPr>
                        <a:t>Poulnabeast</a:t>
                      </a:r>
                      <a:r>
                        <a:rPr lang="en-GB" sz="1600" dirty="0">
                          <a:effectLst/>
                          <a:latin typeface="Calibri" panose="020F0502020204030204" pitchFamily="34" charset="0"/>
                          <a:ea typeface="Calibri" panose="020F0502020204030204" pitchFamily="34" charset="0"/>
                          <a:cs typeface="Calibri" panose="020F0502020204030204" pitchFamily="34" charset="0"/>
                        </a:rPr>
                        <a:t> 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a:effectLst/>
                          <a:latin typeface="Calibri" panose="020F0502020204030204" pitchFamily="34" charset="0"/>
                          <a:ea typeface="Calibri" panose="020F0502020204030204" pitchFamily="34" charset="0"/>
                          <a:cs typeface="Calibri" panose="020F0502020204030204" pitchFamily="34" charset="0"/>
                        </a:rPr>
                        <a:t>Quay </a:t>
                      </a:r>
                      <a:r>
                        <a:rPr lang="en-GB" sz="1600">
                          <a:effectLst/>
                          <a:latin typeface="Calibri" panose="020F0502020204030204" pitchFamily="34" charset="0"/>
                          <a:ea typeface="Calibri" panose="020F0502020204030204" pitchFamily="34" charset="0"/>
                          <a:cs typeface="Calibri" panose="020F0502020204030204" pitchFamily="34" charset="0"/>
                        </a:rPr>
                        <a:t>marked on 1 ed. &amp; 2 ed. map</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5649246"/>
                  </a:ext>
                </a:extLst>
              </a:tr>
              <a:tr h="395948">
                <a:tc>
                  <a:txBody>
                    <a:bodyPr/>
                    <a:lstStyle/>
                    <a:p>
                      <a:pPr>
                        <a:lnSpc>
                          <a:spcPct val="106000"/>
                        </a:lnSpc>
                        <a:spcAft>
                          <a:spcPts val="800"/>
                        </a:spcAft>
                      </a:pPr>
                      <a:r>
                        <a:rPr lang="en-GB" sz="1600">
                          <a:effectLst/>
                          <a:latin typeface="Calibri" panose="020F0502020204030204" pitchFamily="34" charset="0"/>
                          <a:ea typeface="Calibri" panose="020F0502020204030204" pitchFamily="34" charset="0"/>
                          <a:cs typeface="Calibri" panose="020F0502020204030204" pitchFamily="34" charset="0"/>
                        </a:rPr>
                        <a:t>Strancally</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Leahy’s/Lynch’s 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a:effectLst/>
                          <a:latin typeface="Calibri" panose="020F0502020204030204" pitchFamily="34" charset="0"/>
                          <a:ea typeface="Calibri" panose="020F0502020204030204" pitchFamily="34" charset="0"/>
                          <a:cs typeface="Calibri" panose="020F0502020204030204" pitchFamily="34" charset="0"/>
                        </a:rPr>
                        <a:t>Quay</a:t>
                      </a:r>
                      <a:r>
                        <a:rPr lang="en-GB" sz="16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38666507"/>
                  </a:ext>
                </a:extLst>
              </a:tr>
              <a:tr h="395948">
                <a:tc>
                  <a:txBody>
                    <a:bodyPr/>
                    <a:lstStyle/>
                    <a:p>
                      <a:pPr>
                        <a:lnSpc>
                          <a:spcPct val="106000"/>
                        </a:lnSpc>
                        <a:spcAft>
                          <a:spcPts val="800"/>
                        </a:spcAft>
                      </a:pPr>
                      <a:r>
                        <a:rPr lang="en-GB" sz="1600">
                          <a:solidFill>
                            <a:srgbClr val="FF0000"/>
                          </a:solidFill>
                          <a:effectLst/>
                          <a:latin typeface="Calibri" panose="020F0502020204030204" pitchFamily="34" charset="0"/>
                          <a:ea typeface="Calibri" panose="020F0502020204030204" pitchFamily="34" charset="0"/>
                          <a:cs typeface="Calibri" panose="020F0502020204030204" pitchFamily="34" charset="0"/>
                        </a:rPr>
                        <a:t>Newport East</a:t>
                      </a:r>
                      <a:endParaRPr lang="en-IE" sz="16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Cé</a:t>
                      </a:r>
                      <a:r>
                        <a:rPr lang="en-GB"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Donal</a:t>
                      </a:r>
                      <a:endParaRPr lang="en-I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 </a:t>
                      </a:r>
                      <a:endParaRPr lang="en-I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51169929"/>
                  </a:ext>
                </a:extLst>
              </a:tr>
              <a:tr h="395948">
                <a:tc>
                  <a:txBody>
                    <a:bodyPr/>
                    <a:lstStyle/>
                    <a:p>
                      <a:pPr>
                        <a:lnSpc>
                          <a:spcPct val="106000"/>
                        </a:lnSpc>
                        <a:spcAft>
                          <a:spcPts val="800"/>
                        </a:spcAft>
                      </a:pPr>
                      <a:r>
                        <a:rPr lang="en-GB" sz="1600">
                          <a:effectLst/>
                          <a:latin typeface="Calibri" panose="020F0502020204030204" pitchFamily="34" charset="0"/>
                          <a:ea typeface="Calibri" panose="020F0502020204030204" pitchFamily="34" charset="0"/>
                          <a:cs typeface="Calibri" panose="020F0502020204030204" pitchFamily="34" charset="0"/>
                        </a:rPr>
                        <a:t>Newport East</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Hales’ 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a:effectLst/>
                          <a:latin typeface="Calibri" panose="020F0502020204030204" pitchFamily="34" charset="0"/>
                          <a:ea typeface="Calibri" panose="020F0502020204030204" pitchFamily="34" charset="0"/>
                          <a:cs typeface="Calibri" panose="020F0502020204030204" pitchFamily="34" charset="0"/>
                        </a:rPr>
                        <a:t>Quay</a:t>
                      </a:r>
                      <a:r>
                        <a:rPr lang="en-GB" sz="1600">
                          <a:effectLst/>
                          <a:latin typeface="Calibri" panose="020F0502020204030204" pitchFamily="34" charset="0"/>
                          <a:ea typeface="Calibri" panose="020F0502020204030204" pitchFamily="34" charset="0"/>
                          <a:cs typeface="Calibri" panose="020F0502020204030204" pitchFamily="34" charset="0"/>
                        </a:rPr>
                        <a:t> marked on 1 ed. map &amp; 2 ed. map</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79666077"/>
                  </a:ext>
                </a:extLst>
              </a:tr>
              <a:tr h="395948">
                <a:tc>
                  <a:txBody>
                    <a:bodyPr/>
                    <a:lstStyle/>
                    <a:p>
                      <a:pPr>
                        <a:lnSpc>
                          <a:spcPct val="106000"/>
                        </a:lnSpc>
                        <a:spcAft>
                          <a:spcPts val="800"/>
                        </a:spcAft>
                      </a:pPr>
                      <a:r>
                        <a:rPr lang="en-GB" sz="16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a:effectLst/>
                          <a:latin typeface="Calibri" panose="020F0502020204030204" pitchFamily="34" charset="0"/>
                          <a:ea typeface="Calibri" panose="020F0502020204030204" pitchFamily="34" charset="0"/>
                          <a:cs typeface="Calibri" panose="020F0502020204030204" pitchFamily="34" charset="0"/>
                        </a:rPr>
                        <a:t>Quay </a:t>
                      </a:r>
                      <a:r>
                        <a:rPr lang="en-GB" sz="1600">
                          <a:effectLst/>
                          <a:latin typeface="Calibri" panose="020F0502020204030204" pitchFamily="34" charset="0"/>
                          <a:ea typeface="Calibri" panose="020F0502020204030204" pitchFamily="34" charset="0"/>
                          <a:cs typeface="Calibri" panose="020F0502020204030204" pitchFamily="34" charset="0"/>
                        </a:rPr>
                        <a:t>marked on 1 ed. &amp; 2 ed. map</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17790258"/>
                  </a:ext>
                </a:extLst>
              </a:tr>
              <a:tr h="395948">
                <a:tc>
                  <a:txBody>
                    <a:bodyPr/>
                    <a:lstStyle/>
                    <a:p>
                      <a:pPr>
                        <a:lnSpc>
                          <a:spcPct val="106000"/>
                        </a:lnSpc>
                        <a:spcAft>
                          <a:spcPts val="800"/>
                        </a:spcAft>
                      </a:pPr>
                      <a:r>
                        <a:rPr lang="en-GB" sz="1600">
                          <a:effectLst/>
                          <a:latin typeface="Calibri" panose="020F0502020204030204" pitchFamily="34" charset="0"/>
                          <a:ea typeface="Calibri" panose="020F0502020204030204" pitchFamily="34" charset="0"/>
                          <a:cs typeface="Calibri" panose="020F0502020204030204" pitchFamily="34" charset="0"/>
                        </a:rPr>
                        <a:t>Templemichael</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Quay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600" i="1" dirty="0">
                          <a:effectLst/>
                          <a:latin typeface="Calibri" panose="020F0502020204030204" pitchFamily="34" charset="0"/>
                          <a:ea typeface="Calibri" panose="020F0502020204030204" pitchFamily="34" charset="0"/>
                          <a:cs typeface="Calibri" panose="020F0502020204030204" pitchFamily="34" charset="0"/>
                        </a:rPr>
                        <a:t>Quay</a:t>
                      </a:r>
                      <a:r>
                        <a:rPr lang="en-GB" sz="1600" dirty="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02052228"/>
                  </a:ext>
                </a:extLst>
              </a:tr>
            </a:tbl>
          </a:graphicData>
        </a:graphic>
      </p:graphicFrame>
    </p:spTree>
    <p:extLst>
      <p:ext uri="{BB962C8B-B14F-4D97-AF65-F5344CB8AC3E}">
        <p14:creationId xmlns:p14="http://schemas.microsoft.com/office/powerpoint/2010/main" val="399414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err="1"/>
              <a:t>Ballynaclash</a:t>
            </a:r>
            <a:r>
              <a:rPr lang="en-GB" sz="2800" b="1" dirty="0"/>
              <a:t> Quay</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68958" y="1570555"/>
            <a:ext cx="6555346" cy="4817365"/>
          </a:xfrm>
        </p:spPr>
      </p:pic>
    </p:spTree>
    <p:extLst>
      <p:ext uri="{BB962C8B-B14F-4D97-AF65-F5344CB8AC3E}">
        <p14:creationId xmlns:p14="http://schemas.microsoft.com/office/powerpoint/2010/main" val="77083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8AE7-A35C-05BB-3B16-3B914ECF273E}"/>
              </a:ext>
            </a:extLst>
          </p:cNvPr>
          <p:cNvSpPr>
            <a:spLocks noGrp="1"/>
          </p:cNvSpPr>
          <p:nvPr>
            <p:ph type="title"/>
          </p:nvPr>
        </p:nvSpPr>
        <p:spPr>
          <a:xfrm>
            <a:off x="838200" y="365125"/>
            <a:ext cx="10515600" cy="958349"/>
          </a:xfrm>
        </p:spPr>
        <p:txBody>
          <a:bodyPr>
            <a:normAutofit/>
          </a:bodyPr>
          <a:lstStyle/>
          <a:p>
            <a:pPr algn="ctr"/>
            <a:r>
              <a:rPr lang="en-GB" sz="2000" b="1" dirty="0">
                <a:effectLst/>
                <a:latin typeface="Calibri" panose="020F0502020204030204" pitchFamily="34" charset="0"/>
                <a:ea typeface="Calibri" panose="020F0502020204030204" pitchFamily="34" charset="0"/>
              </a:rPr>
              <a:t>List of names given to quays on east bank  of Blackwater River</a:t>
            </a:r>
            <a:endParaRPr lang="en-IE" sz="2000" b="1" dirty="0"/>
          </a:p>
        </p:txBody>
      </p:sp>
      <p:graphicFrame>
        <p:nvGraphicFramePr>
          <p:cNvPr id="4" name="Table 4">
            <a:extLst>
              <a:ext uri="{FF2B5EF4-FFF2-40B4-BE49-F238E27FC236}">
                <a16:creationId xmlns:a16="http://schemas.microsoft.com/office/drawing/2014/main" id="{9D733769-4E60-FD90-0B0C-337985841B08}"/>
              </a:ext>
            </a:extLst>
          </p:cNvPr>
          <p:cNvGraphicFramePr>
            <a:graphicFrameLocks noGrp="1"/>
          </p:cNvGraphicFramePr>
          <p:nvPr>
            <p:ph idx="1"/>
            <p:extLst>
              <p:ext uri="{D42A27DB-BD31-4B8C-83A1-F6EECF244321}">
                <p14:modId xmlns:p14="http://schemas.microsoft.com/office/powerpoint/2010/main" val="786385178"/>
              </p:ext>
            </p:extLst>
          </p:nvPr>
        </p:nvGraphicFramePr>
        <p:xfrm>
          <a:off x="838200" y="1825625"/>
          <a:ext cx="10515597" cy="5251751"/>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129737928"/>
                    </a:ext>
                  </a:extLst>
                </a:gridCol>
                <a:gridCol w="3505199">
                  <a:extLst>
                    <a:ext uri="{9D8B030D-6E8A-4147-A177-3AD203B41FA5}">
                      <a16:colId xmlns:a16="http://schemas.microsoft.com/office/drawing/2014/main" val="4063152247"/>
                    </a:ext>
                  </a:extLst>
                </a:gridCol>
                <a:gridCol w="3505199">
                  <a:extLst>
                    <a:ext uri="{9D8B030D-6E8A-4147-A177-3AD203B41FA5}">
                      <a16:colId xmlns:a16="http://schemas.microsoft.com/office/drawing/2014/main" val="305402738"/>
                    </a:ext>
                  </a:extLst>
                </a:gridCol>
              </a:tblGrid>
              <a:tr h="370840">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Coolbagh</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Coolbagh quay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Coolbagh Quay</a:t>
                      </a:r>
                      <a:r>
                        <a:rPr lang="en-GB" sz="20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90038281"/>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Coolbagh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Quay</a:t>
                      </a:r>
                      <a:r>
                        <a:rPr lang="en-GB" sz="20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76911482"/>
                  </a:ext>
                </a:extLst>
              </a:tr>
              <a:tr h="370840">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Ballynaclash</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Ballynaclash</a:t>
                      </a:r>
                      <a:r>
                        <a:rPr lang="en-GB" sz="2000" dirty="0">
                          <a:effectLst/>
                          <a:latin typeface="Calibri" panose="020F0502020204030204" pitchFamily="34" charset="0"/>
                          <a:ea typeface="Calibri" panose="020F0502020204030204" pitchFamily="34" charset="0"/>
                          <a:cs typeface="Calibri" panose="020F0502020204030204" pitchFamily="34" charset="0"/>
                        </a:rPr>
                        <a:t> 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Quay </a:t>
                      </a:r>
                      <a:r>
                        <a:rPr lang="en-GB" sz="2000">
                          <a:effectLst/>
                          <a:latin typeface="Calibri" panose="020F0502020204030204" pitchFamily="34" charset="0"/>
                          <a:ea typeface="Calibri" panose="020F0502020204030204" pitchFamily="34" charset="0"/>
                          <a:cs typeface="Calibri" panose="020F0502020204030204" pitchFamily="34" charset="0"/>
                        </a:rPr>
                        <a:t>marked on 1 ed. &amp; </a:t>
                      </a:r>
                      <a:r>
                        <a:rPr lang="en-GB" sz="2000" i="1">
                          <a:effectLst/>
                          <a:latin typeface="Calibri" panose="020F0502020204030204" pitchFamily="34" charset="0"/>
                          <a:ea typeface="Calibri" panose="020F0502020204030204" pitchFamily="34" charset="0"/>
                          <a:cs typeface="Calibri" panose="020F0502020204030204" pitchFamily="34" charset="0"/>
                        </a:rPr>
                        <a:t>Ballynaclash Quay</a:t>
                      </a:r>
                      <a:r>
                        <a:rPr lang="en-GB" sz="2000">
                          <a:effectLst/>
                          <a:latin typeface="Calibri" panose="020F0502020204030204" pitchFamily="34" charset="0"/>
                          <a:ea typeface="Calibri" panose="020F0502020204030204" pitchFamily="34" charset="0"/>
                          <a:cs typeface="Calibri" panose="020F0502020204030204" pitchFamily="34" charset="0"/>
                        </a:rPr>
                        <a:t>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05767131"/>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Clashmore/Ballyheeny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Raheen 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Quay</a:t>
                      </a:r>
                      <a:r>
                        <a:rPr lang="en-GB" sz="20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8105103"/>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Clashmore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err="1">
                          <a:effectLst/>
                          <a:latin typeface="Calibri" panose="020F0502020204030204" pitchFamily="34" charset="0"/>
                          <a:ea typeface="Calibri" panose="020F0502020204030204" pitchFamily="34" charset="0"/>
                          <a:cs typeface="Calibri" panose="020F0502020204030204" pitchFamily="34" charset="0"/>
                        </a:rPr>
                        <a:t>Clashmore</a:t>
                      </a:r>
                      <a:r>
                        <a:rPr lang="en-GB" sz="2000" dirty="0">
                          <a:effectLst/>
                          <a:latin typeface="Calibri" panose="020F0502020204030204" pitchFamily="34" charset="0"/>
                          <a:ea typeface="Calibri" panose="020F0502020204030204" pitchFamily="34" charset="0"/>
                          <a:cs typeface="Calibri" panose="020F0502020204030204" pitchFamily="34" charset="0"/>
                        </a:rPr>
                        <a:t> House 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Quay</a:t>
                      </a:r>
                      <a:r>
                        <a:rPr lang="en-GB" sz="20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8569637"/>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D’Loughane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Loughtane quay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Boat quay</a:t>
                      </a:r>
                      <a:r>
                        <a:rPr lang="en-GB" sz="2000">
                          <a:effectLst/>
                          <a:latin typeface="Calibri" panose="020F0502020204030204" pitchFamily="34" charset="0"/>
                          <a:ea typeface="Calibri" panose="020F0502020204030204" pitchFamily="34" charset="0"/>
                          <a:cs typeface="Calibri" panose="020F0502020204030204" pitchFamily="34" charset="0"/>
                        </a:rPr>
                        <a:t> marked on 1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75328486"/>
                  </a:ext>
                </a:extLst>
              </a:tr>
              <a:tr h="370840">
                <a:tc>
                  <a:txBody>
                    <a:bodyPr/>
                    <a:lstStyle/>
                    <a:p>
                      <a:pPr>
                        <a:lnSpc>
                          <a:spcPct val="106000"/>
                        </a:lnSpc>
                        <a:spcAft>
                          <a:spcPts val="800"/>
                        </a:spcAft>
                      </a:pPr>
                      <a:r>
                        <a:rPr lang="en-GB" sz="2000">
                          <a:solidFill>
                            <a:srgbClr val="FF0000"/>
                          </a:solidFill>
                          <a:effectLst/>
                          <a:latin typeface="Calibri" panose="020F0502020204030204" pitchFamily="34" charset="0"/>
                          <a:ea typeface="Calibri" panose="020F0502020204030204" pitchFamily="34" charset="0"/>
                          <a:cs typeface="Calibri" panose="020F0502020204030204" pitchFamily="34" charset="0"/>
                        </a:rPr>
                        <a:t>D'Loughane/Ardsallagh</a:t>
                      </a:r>
                      <a:endParaRPr lang="en-IE"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Brien’s quay </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 </a:t>
                      </a:r>
                      <a:endParaRPr lang="en-IE"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34878003"/>
                  </a:ext>
                </a:extLst>
              </a:tr>
              <a:tr h="370840">
                <a:tc>
                  <a:txBody>
                    <a:bodyPr/>
                    <a:lstStyle/>
                    <a:p>
                      <a:pPr>
                        <a:lnSpc>
                          <a:spcPct val="106000"/>
                        </a:lnSpc>
                        <a:spcAft>
                          <a:spcPts val="800"/>
                        </a:spcAft>
                      </a:pPr>
                      <a:r>
                        <a:rPr lang="en-GB" sz="2000">
                          <a:solidFill>
                            <a:srgbClr val="FF0000"/>
                          </a:solidFill>
                          <a:effectLst/>
                          <a:latin typeface="Calibri" panose="020F0502020204030204" pitchFamily="34" charset="0"/>
                          <a:ea typeface="Calibri" panose="020F0502020204030204" pitchFamily="34" charset="0"/>
                          <a:cs typeface="Calibri" panose="020F0502020204030204" pitchFamily="34" charset="0"/>
                        </a:rPr>
                        <a:t>Ardsallagh </a:t>
                      </a:r>
                      <a:endParaRPr lang="en-IE"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McCormack’s quay </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17253475"/>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Ferry 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i="1">
                          <a:effectLst/>
                          <a:latin typeface="Calibri" panose="020F0502020204030204" pitchFamily="34" charset="0"/>
                          <a:ea typeface="Calibri" panose="020F0502020204030204" pitchFamily="34" charset="0"/>
                          <a:cs typeface="Calibri" panose="020F0502020204030204" pitchFamily="34" charset="0"/>
                        </a:rPr>
                        <a:t>Quay</a:t>
                      </a:r>
                      <a:r>
                        <a:rPr lang="en-GB" sz="200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95664762"/>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Quay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2000" i="1" dirty="0">
                          <a:effectLst/>
                          <a:latin typeface="Calibri" panose="020F0502020204030204" pitchFamily="34" charset="0"/>
                          <a:ea typeface="Calibri" panose="020F0502020204030204" pitchFamily="34" charset="0"/>
                          <a:cs typeface="Calibri" panose="020F0502020204030204" pitchFamily="34" charset="0"/>
                        </a:rPr>
                        <a:t>Quay</a:t>
                      </a:r>
                      <a:r>
                        <a:rPr lang="en-GB" sz="2000" dirty="0">
                          <a:effectLst/>
                          <a:latin typeface="Calibri" panose="020F0502020204030204" pitchFamily="34" charset="0"/>
                          <a:ea typeface="Calibri" panose="020F0502020204030204" pitchFamily="34" charset="0"/>
                          <a:cs typeface="Calibri" panose="020F0502020204030204" pitchFamily="34" charset="0"/>
                        </a:rPr>
                        <a:t> marked on 2 ed. map</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52678346"/>
                  </a:ext>
                </a:extLst>
              </a:tr>
              <a:tr h="370840">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Ardsallagh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a:effectLst/>
                          <a:latin typeface="Calibri" panose="020F0502020204030204" pitchFamily="34" charset="0"/>
                          <a:ea typeface="Calibri" panose="020F0502020204030204" pitchFamily="34" charset="0"/>
                          <a:cs typeface="Calibri" panose="020F0502020204030204" pitchFamily="34" charset="0"/>
                        </a:rPr>
                        <a:t>Quay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2000" i="1" dirty="0">
                          <a:effectLst/>
                          <a:latin typeface="Calibri" panose="020F0502020204030204" pitchFamily="34" charset="0"/>
                          <a:ea typeface="Calibri" panose="020F0502020204030204" pitchFamily="34" charset="0"/>
                          <a:cs typeface="Calibri" panose="020F0502020204030204" pitchFamily="34" charset="0"/>
                        </a:rPr>
                        <a:t>Boat quay</a:t>
                      </a:r>
                      <a:r>
                        <a:rPr lang="en-GB" sz="2000" dirty="0">
                          <a:effectLst/>
                          <a:latin typeface="Calibri" panose="020F0502020204030204" pitchFamily="34" charset="0"/>
                          <a:ea typeface="Calibri" panose="020F0502020204030204" pitchFamily="34" charset="0"/>
                          <a:cs typeface="Calibri" panose="020F0502020204030204" pitchFamily="34" charset="0"/>
                        </a:rPr>
                        <a:t> marked on 1 ed. map &amp; </a:t>
                      </a:r>
                      <a:r>
                        <a:rPr lang="en-GB" sz="2000" i="1" dirty="0">
                          <a:effectLst/>
                          <a:latin typeface="Calibri" panose="020F0502020204030204" pitchFamily="34" charset="0"/>
                          <a:ea typeface="Calibri" panose="020F0502020204030204" pitchFamily="34" charset="0"/>
                          <a:cs typeface="Calibri" panose="020F0502020204030204" pitchFamily="34" charset="0"/>
                        </a:rPr>
                        <a:t>quay</a:t>
                      </a:r>
                      <a:r>
                        <a:rPr lang="en-GB" sz="2000" dirty="0">
                          <a:effectLst/>
                          <a:latin typeface="Calibri" panose="020F0502020204030204" pitchFamily="34" charset="0"/>
                          <a:ea typeface="Calibri" panose="020F0502020204030204" pitchFamily="34" charset="0"/>
                          <a:cs typeface="Calibri" panose="020F0502020204030204" pitchFamily="34" charset="0"/>
                        </a:rPr>
                        <a:t> pm 2 ed. Map</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87586757"/>
                  </a:ext>
                </a:extLst>
              </a:tr>
              <a:tr h="387651">
                <a:tc>
                  <a:txBody>
                    <a:bodyPr/>
                    <a:lstStyle/>
                    <a:p>
                      <a:pPr>
                        <a:lnSpc>
                          <a:spcPct val="106000"/>
                        </a:lnSpc>
                        <a:spcAft>
                          <a:spcPts val="800"/>
                        </a:spcAft>
                      </a:pPr>
                      <a:r>
                        <a:rPr lang="en-GB" sz="20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Ardsallagh</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Quay</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 </a:t>
                      </a:r>
                      <a:endParaRPr lang="en-I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8475278"/>
                  </a:ext>
                </a:extLst>
              </a:tr>
            </a:tbl>
          </a:graphicData>
        </a:graphic>
      </p:graphicFrame>
    </p:spTree>
    <p:extLst>
      <p:ext uri="{BB962C8B-B14F-4D97-AF65-F5344CB8AC3E}">
        <p14:creationId xmlns:p14="http://schemas.microsoft.com/office/powerpoint/2010/main" val="3938247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554B9-E7E7-A39F-6ACC-31E9FFE40ED6}"/>
              </a:ext>
            </a:extLst>
          </p:cNvPr>
          <p:cNvSpPr>
            <a:spLocks noGrp="1"/>
          </p:cNvSpPr>
          <p:nvPr>
            <p:ph type="title"/>
          </p:nvPr>
        </p:nvSpPr>
        <p:spPr/>
        <p:txBody>
          <a:bodyPr/>
          <a:lstStyle/>
          <a:p>
            <a:pPr algn="ctr"/>
            <a:r>
              <a:rPr lang="en-US" dirty="0" err="1"/>
              <a:t>Flemming’s</a:t>
            </a:r>
            <a:r>
              <a:rPr lang="en-US" dirty="0"/>
              <a:t> at </a:t>
            </a:r>
            <a:r>
              <a:rPr lang="en-US" dirty="0" err="1"/>
              <a:t>Ardsallagh</a:t>
            </a:r>
            <a:endParaRPr lang="en-IE" dirty="0"/>
          </a:p>
        </p:txBody>
      </p:sp>
      <p:pic>
        <p:nvPicPr>
          <p:cNvPr id="5" name="Content Placeholder 4" descr="A white house with a stone wall&#10;&#10;Description automatically generated with low confidence">
            <a:extLst>
              <a:ext uri="{FF2B5EF4-FFF2-40B4-BE49-F238E27FC236}">
                <a16:creationId xmlns:a16="http://schemas.microsoft.com/office/drawing/2014/main" id="{3B630CBA-E47B-693F-E8EB-A1A79328D12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405608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7355-B7F8-B0F0-5C68-83DB0AB16A6A}"/>
              </a:ext>
            </a:extLst>
          </p:cNvPr>
          <p:cNvSpPr>
            <a:spLocks noGrp="1"/>
          </p:cNvSpPr>
          <p:nvPr>
            <p:ph type="title"/>
          </p:nvPr>
        </p:nvSpPr>
        <p:spPr/>
        <p:txBody>
          <a:bodyPr/>
          <a:lstStyle/>
          <a:p>
            <a:pPr algn="ctr"/>
            <a:r>
              <a:rPr lang="en-US" dirty="0"/>
              <a:t>Road to </a:t>
            </a:r>
            <a:r>
              <a:rPr lang="en-US" dirty="0" err="1"/>
              <a:t>Ardsallagh</a:t>
            </a:r>
            <a:r>
              <a:rPr lang="en-US" dirty="0"/>
              <a:t> or Ferry Quay</a:t>
            </a:r>
            <a:endParaRPr lang="en-IE" dirty="0"/>
          </a:p>
        </p:txBody>
      </p:sp>
      <p:pic>
        <p:nvPicPr>
          <p:cNvPr id="5" name="Content Placeholder 4" descr="A picture containing grass, tree, outdoor, path&#10;&#10;Description automatically generated">
            <a:extLst>
              <a:ext uri="{FF2B5EF4-FFF2-40B4-BE49-F238E27FC236}">
                <a16:creationId xmlns:a16="http://schemas.microsoft.com/office/drawing/2014/main" id="{0602AE07-E5A5-7AC3-D35C-BA17C04D0B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2820176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ADFA-F889-2E2E-EF39-8CE32BC43D46}"/>
              </a:ext>
            </a:extLst>
          </p:cNvPr>
          <p:cNvSpPr>
            <a:spLocks noGrp="1"/>
          </p:cNvSpPr>
          <p:nvPr>
            <p:ph type="title"/>
          </p:nvPr>
        </p:nvSpPr>
        <p:spPr/>
        <p:txBody>
          <a:bodyPr>
            <a:normAutofit/>
          </a:bodyPr>
          <a:lstStyle/>
          <a:p>
            <a:pPr algn="ctr"/>
            <a:r>
              <a:rPr lang="en-US" sz="2800" b="1" dirty="0"/>
              <a:t>Weirs on the Blackwater River</a:t>
            </a:r>
            <a:endParaRPr lang="en-IE" sz="2800" b="1" dirty="0"/>
          </a:p>
        </p:txBody>
      </p:sp>
      <p:sp>
        <p:nvSpPr>
          <p:cNvPr id="3" name="Content Placeholder 2">
            <a:extLst>
              <a:ext uri="{FF2B5EF4-FFF2-40B4-BE49-F238E27FC236}">
                <a16:creationId xmlns:a16="http://schemas.microsoft.com/office/drawing/2014/main" id="{51BB5027-6F11-7357-8F14-20B848DCC8F1}"/>
              </a:ext>
            </a:extLst>
          </p:cNvPr>
          <p:cNvSpPr>
            <a:spLocks noGrp="1"/>
          </p:cNvSpPr>
          <p:nvPr>
            <p:ph idx="1"/>
          </p:nvPr>
        </p:nvSpPr>
        <p:spPr>
          <a:xfrm>
            <a:off x="838200" y="1338470"/>
            <a:ext cx="10515600" cy="4838493"/>
          </a:xfrm>
        </p:spPr>
        <p:txBody>
          <a:bodyPr/>
          <a:lstStyle/>
          <a:p>
            <a:endParaRPr lang="en-IE" dirty="0"/>
          </a:p>
        </p:txBody>
      </p:sp>
      <p:sp>
        <p:nvSpPr>
          <p:cNvPr id="5" name="TextBox 4">
            <a:extLst>
              <a:ext uri="{FF2B5EF4-FFF2-40B4-BE49-F238E27FC236}">
                <a16:creationId xmlns:a16="http://schemas.microsoft.com/office/drawing/2014/main" id="{40BF0FCC-37B5-8CAA-434C-ACB355DF3064}"/>
              </a:ext>
            </a:extLst>
          </p:cNvPr>
          <p:cNvSpPr txBox="1"/>
          <p:nvPr/>
        </p:nvSpPr>
        <p:spPr>
          <a:xfrm>
            <a:off x="1060174" y="1444487"/>
            <a:ext cx="10293626" cy="6689395"/>
          </a:xfrm>
          <a:prstGeom prst="rect">
            <a:avLst/>
          </a:prstGeom>
          <a:noFill/>
        </p:spPr>
        <p:txBody>
          <a:bodyPr wrap="square">
            <a:spAutoFit/>
          </a:bodyPr>
          <a:lstStyle/>
          <a:p>
            <a:pPr>
              <a:lnSpc>
                <a:spcPct val="106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The fishermen and women who worked on the Blackwater River referred to 11 of the weirs by name, 4 of these are annotated </a:t>
            </a:r>
            <a:r>
              <a:rPr lang="en-GB" sz="2000" b="1" i="1" dirty="0">
                <a:effectLst/>
                <a:latin typeface="Calibri" panose="020F0502020204030204" pitchFamily="34" charset="0"/>
                <a:ea typeface="Calibri" panose="020F0502020204030204" pitchFamily="34" charset="0"/>
                <a:cs typeface="Times New Roman" panose="02020603050405020304" pitchFamily="18" charset="0"/>
              </a:rPr>
              <a:t>fish weir</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on the OS maps, an additional 3 are annotated on Griffith Valuation map and 4 are not marked on any editions of the OS maps. Two of the weirs are referred to by the name of the townland – Stael and </a:t>
            </a:r>
            <a:r>
              <a:rPr lang="en-GB" sz="2000" b="1" dirty="0" err="1">
                <a:effectLst/>
                <a:latin typeface="Calibri" panose="020F0502020204030204" pitchFamily="34" charset="0"/>
                <a:ea typeface="Calibri" panose="020F0502020204030204" pitchFamily="34" charset="0"/>
                <a:cs typeface="Times New Roman" panose="02020603050405020304" pitchFamily="18" charset="0"/>
              </a:rPr>
              <a:t>Loughtane</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Three of them are referred to by a personal name – Paddy’s, George’s and Mary Ann’s. It can be seen on the </a:t>
            </a:r>
            <a:r>
              <a:rPr lang="en-IE" sz="2000" b="1" dirty="0">
                <a:effectLst/>
                <a:latin typeface="Calibri" panose="020F0502020204030204" pitchFamily="34" charset="0"/>
                <a:ea typeface="Calibri" panose="020F0502020204030204" pitchFamily="34" charset="0"/>
                <a:cs typeface="Times New Roman" panose="02020603050405020304" pitchFamily="18" charset="0"/>
              </a:rPr>
              <a:t>1860 revision book extracts (Griffith’s Valuation) that Mary-Anne </a:t>
            </a:r>
            <a:r>
              <a:rPr lang="en-IE" sz="2000" b="1" dirty="0" err="1">
                <a:effectLst/>
                <a:latin typeface="Calibri" panose="020F0502020204030204" pitchFamily="34" charset="0"/>
                <a:ea typeface="Calibri" panose="020F0502020204030204" pitchFamily="34" charset="0"/>
                <a:cs typeface="Times New Roman" panose="02020603050405020304" pitchFamily="18" charset="0"/>
              </a:rPr>
              <a:t>Ronayne</a:t>
            </a:r>
            <a:r>
              <a:rPr lang="en-IE" sz="2000" b="1" dirty="0">
                <a:effectLst/>
                <a:latin typeface="Calibri" panose="020F0502020204030204" pitchFamily="34" charset="0"/>
                <a:ea typeface="Calibri" panose="020F0502020204030204" pitchFamily="34" charset="0"/>
                <a:cs typeface="Times New Roman" panose="02020603050405020304" pitchFamily="18" charset="0"/>
              </a:rPr>
              <a:t> (Dennehy) had taken over the </a:t>
            </a:r>
            <a:r>
              <a:rPr lang="en-IE" sz="2000" b="1" dirty="0" err="1">
                <a:effectLst/>
                <a:latin typeface="Calibri" panose="020F0502020204030204" pitchFamily="34" charset="0"/>
                <a:ea typeface="Calibri" panose="020F0502020204030204" pitchFamily="34" charset="0"/>
                <a:cs typeface="Times New Roman" panose="02020603050405020304" pitchFamily="18" charset="0"/>
              </a:rPr>
              <a:t>Ballynaclash</a:t>
            </a:r>
            <a:r>
              <a:rPr lang="en-IE" sz="2000" b="1" dirty="0">
                <a:effectLst/>
                <a:latin typeface="Calibri" panose="020F0502020204030204" pitchFamily="34" charset="0"/>
                <a:ea typeface="Calibri" panose="020F0502020204030204" pitchFamily="34" charset="0"/>
                <a:cs typeface="Times New Roman" panose="02020603050405020304" pitchFamily="18" charset="0"/>
              </a:rPr>
              <a:t> Weir (one of the weirs) around 1860.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A further 3 are referred to by surnames – Hurley’s, </a:t>
            </a:r>
            <a:r>
              <a:rPr lang="en-GB" sz="2000" b="1" dirty="0" err="1">
                <a:effectLst/>
                <a:latin typeface="Calibri" panose="020F0502020204030204" pitchFamily="34" charset="0"/>
                <a:ea typeface="Calibri" panose="020F0502020204030204" pitchFamily="34" charset="0"/>
                <a:cs typeface="Times New Roman" panose="02020603050405020304" pitchFamily="18" charset="0"/>
              </a:rPr>
              <a:t>Keeffe’s</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and Allen’s. How many of the personal first or surnames can be cross refenced to families who lived on the banks of the river. The O’Keeffe family at </a:t>
            </a:r>
            <a:r>
              <a:rPr lang="en-GB" sz="2000" b="1" dirty="0" err="1">
                <a:effectLst/>
                <a:latin typeface="Calibri" panose="020F0502020204030204" pitchFamily="34" charset="0"/>
                <a:ea typeface="Calibri" panose="020F0502020204030204" pitchFamily="34" charset="0"/>
                <a:cs typeface="Times New Roman" panose="02020603050405020304" pitchFamily="18" charset="0"/>
              </a:rPr>
              <a:t>Ballynaclash</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quay is one such example.</a:t>
            </a:r>
          </a:p>
          <a:p>
            <a:pPr>
              <a:lnSpc>
                <a:spcPct val="106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 second example is Allen’s weir</a:t>
            </a:r>
            <a:r>
              <a:rPr lang="en-GB" sz="2000" b="1" dirty="0">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When the last of the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Ronaynes</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left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D’Loughtane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in 1854 the estate was sold in 1856 to a Samuel Allen through the Encumbered Estates Commission which was set up after the famine to handle the sale of distressed estates. Samuel Allen developed a bank and drainage system along the bank of the Blackwater and Licky rivers which bounded the estate. He also gave his name to the new Allen’s Quay on the Blackwater River.  </a:t>
            </a:r>
          </a:p>
          <a:p>
            <a:pPr>
              <a:lnSpc>
                <a:spcPct val="106000"/>
              </a:lnSpc>
              <a:spcAft>
                <a:spcPts val="800"/>
              </a:spcAft>
            </a:pPr>
            <a:endParaRPr lang="en-GB" b="1" i="1"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GB" sz="2000" b="1"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 </a:t>
            </a:r>
            <a:endParaRPr lang="en-IE" sz="2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01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4824-BF46-C27C-E433-4DF39D78B66E}"/>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8E9BE9BB-D9F9-F91A-E996-D987E9DB8270}"/>
              </a:ext>
            </a:extLst>
          </p:cNvPr>
          <p:cNvSpPr>
            <a:spLocks noGrp="1"/>
          </p:cNvSpPr>
          <p:nvPr>
            <p:ph idx="1"/>
          </p:nvPr>
        </p:nvSpPr>
        <p:spPr/>
        <p:txBody>
          <a:bodyPr>
            <a:normAutofit/>
          </a:bodyPr>
          <a:lstStyle/>
          <a:p>
            <a:pPr marL="0" indent="0">
              <a:buNone/>
            </a:pPr>
            <a:r>
              <a:rPr lang="en-GB" sz="1900" dirty="0">
                <a:effectLst/>
                <a:latin typeface="Calibri" panose="020F0502020204030204" pitchFamily="34" charset="0"/>
                <a:ea typeface="Calibri" panose="020F0502020204030204" pitchFamily="34" charset="0"/>
                <a:cs typeface="Times New Roman" panose="02020603050405020304" pitchFamily="18" charset="0"/>
              </a:rPr>
              <a:t>The fishermen and women who worked on the Blackwater River referred to 11 of the weirs by name, 4 of these are annotated </a:t>
            </a:r>
            <a:r>
              <a:rPr lang="en-GB" sz="1900" i="1" dirty="0">
                <a:effectLst/>
                <a:latin typeface="Calibri" panose="020F0502020204030204" pitchFamily="34" charset="0"/>
                <a:ea typeface="Calibri" panose="020F0502020204030204" pitchFamily="34" charset="0"/>
                <a:cs typeface="Times New Roman" panose="02020603050405020304" pitchFamily="18" charset="0"/>
              </a:rPr>
              <a:t>fish weir</a:t>
            </a:r>
            <a:r>
              <a:rPr lang="en-GB" sz="1900" dirty="0">
                <a:effectLst/>
                <a:latin typeface="Calibri" panose="020F0502020204030204" pitchFamily="34" charset="0"/>
                <a:ea typeface="Calibri" panose="020F0502020204030204" pitchFamily="34" charset="0"/>
                <a:cs typeface="Times New Roman" panose="02020603050405020304" pitchFamily="18" charset="0"/>
              </a:rPr>
              <a:t> on the OS maps, an additional 3 are annotated on Griffith Valuation map and 4 are not marked on any editions of the OS maps. Two of the weirs are referred to by the name of the townland – Stael and </a:t>
            </a:r>
            <a:r>
              <a:rPr lang="en-GB" sz="1900" dirty="0" err="1">
                <a:effectLst/>
                <a:latin typeface="Calibri" panose="020F0502020204030204" pitchFamily="34" charset="0"/>
                <a:ea typeface="Calibri" panose="020F0502020204030204" pitchFamily="34" charset="0"/>
                <a:cs typeface="Times New Roman" panose="02020603050405020304" pitchFamily="18" charset="0"/>
              </a:rPr>
              <a:t>Loughtane</a:t>
            </a:r>
            <a:r>
              <a:rPr lang="en-GB" sz="1900" dirty="0">
                <a:effectLst/>
                <a:latin typeface="Calibri" panose="020F0502020204030204" pitchFamily="34" charset="0"/>
                <a:ea typeface="Calibri" panose="020F0502020204030204" pitchFamily="34" charset="0"/>
                <a:cs typeface="Times New Roman" panose="02020603050405020304" pitchFamily="18" charset="0"/>
              </a:rPr>
              <a:t>. Three of them are referred to by a personal name – Paddy’s, George’s and Mary Ann’s. It can be seen on the </a:t>
            </a:r>
            <a:r>
              <a:rPr lang="en-IE" sz="1900" dirty="0">
                <a:effectLst/>
                <a:latin typeface="Calibri" panose="020F0502020204030204" pitchFamily="34" charset="0"/>
                <a:ea typeface="Calibri" panose="020F0502020204030204" pitchFamily="34" charset="0"/>
                <a:cs typeface="Times New Roman" panose="02020603050405020304" pitchFamily="18" charset="0"/>
              </a:rPr>
              <a:t>1860 revision book extracts (Griffith’s Valuation) that Mary-Anne </a:t>
            </a:r>
            <a:r>
              <a:rPr lang="en-IE" sz="1900" dirty="0" err="1">
                <a:effectLst/>
                <a:latin typeface="Calibri" panose="020F0502020204030204" pitchFamily="34" charset="0"/>
                <a:ea typeface="Calibri" panose="020F0502020204030204" pitchFamily="34" charset="0"/>
                <a:cs typeface="Times New Roman" panose="02020603050405020304" pitchFamily="18" charset="0"/>
              </a:rPr>
              <a:t>Ronayne</a:t>
            </a:r>
            <a:r>
              <a:rPr lang="en-IE" sz="1900" dirty="0">
                <a:effectLst/>
                <a:latin typeface="Calibri" panose="020F0502020204030204" pitchFamily="34" charset="0"/>
                <a:ea typeface="Calibri" panose="020F0502020204030204" pitchFamily="34" charset="0"/>
                <a:cs typeface="Times New Roman" panose="02020603050405020304" pitchFamily="18" charset="0"/>
              </a:rPr>
              <a:t> (Dennehy) had taken over the </a:t>
            </a:r>
            <a:r>
              <a:rPr lang="en-IE" sz="1900" dirty="0" err="1">
                <a:effectLst/>
                <a:latin typeface="Calibri" panose="020F0502020204030204" pitchFamily="34" charset="0"/>
                <a:ea typeface="Calibri" panose="020F0502020204030204" pitchFamily="34" charset="0"/>
                <a:cs typeface="Times New Roman" panose="02020603050405020304" pitchFamily="18" charset="0"/>
              </a:rPr>
              <a:t>Ballynaclash</a:t>
            </a:r>
            <a:r>
              <a:rPr lang="en-IE" sz="1900" dirty="0">
                <a:effectLst/>
                <a:latin typeface="Calibri" panose="020F0502020204030204" pitchFamily="34" charset="0"/>
                <a:ea typeface="Calibri" panose="020F0502020204030204" pitchFamily="34" charset="0"/>
                <a:cs typeface="Times New Roman" panose="02020603050405020304" pitchFamily="18" charset="0"/>
              </a:rPr>
              <a:t> Weir (one of the weirs) around 1860. </a:t>
            </a:r>
            <a:r>
              <a:rPr lang="en-GB" sz="1900" dirty="0">
                <a:effectLst/>
                <a:latin typeface="Calibri" panose="020F0502020204030204" pitchFamily="34" charset="0"/>
                <a:ea typeface="Calibri" panose="020F0502020204030204" pitchFamily="34" charset="0"/>
                <a:cs typeface="Times New Roman" panose="02020603050405020304" pitchFamily="18" charset="0"/>
              </a:rPr>
              <a:t>A further 3 are referred to by surnames – Hurley’s, </a:t>
            </a:r>
            <a:r>
              <a:rPr lang="en-GB" sz="1900" dirty="0" err="1">
                <a:effectLst/>
                <a:latin typeface="Calibri" panose="020F0502020204030204" pitchFamily="34" charset="0"/>
                <a:ea typeface="Calibri" panose="020F0502020204030204" pitchFamily="34" charset="0"/>
                <a:cs typeface="Times New Roman" panose="02020603050405020304" pitchFamily="18" charset="0"/>
              </a:rPr>
              <a:t>Keeffe’s</a:t>
            </a:r>
            <a:r>
              <a:rPr lang="en-GB" sz="1900" dirty="0">
                <a:effectLst/>
                <a:latin typeface="Calibri" panose="020F0502020204030204" pitchFamily="34" charset="0"/>
                <a:ea typeface="Calibri" panose="020F0502020204030204" pitchFamily="34" charset="0"/>
                <a:cs typeface="Times New Roman" panose="02020603050405020304" pitchFamily="18" charset="0"/>
              </a:rPr>
              <a:t> and Allen’s. How many of the personal first or surnames can be cross refenced to families who lived on the banks of the Blackwater. The O’Keeffe family at </a:t>
            </a:r>
            <a:r>
              <a:rPr lang="en-GB" sz="1900" dirty="0" err="1">
                <a:effectLst/>
                <a:latin typeface="Calibri" panose="020F0502020204030204" pitchFamily="34" charset="0"/>
                <a:ea typeface="Calibri" panose="020F0502020204030204" pitchFamily="34" charset="0"/>
                <a:cs typeface="Times New Roman" panose="02020603050405020304" pitchFamily="18" charset="0"/>
              </a:rPr>
              <a:t>Ballynaclash</a:t>
            </a:r>
            <a:r>
              <a:rPr lang="en-GB" sz="1900" dirty="0">
                <a:effectLst/>
                <a:latin typeface="Calibri" panose="020F0502020204030204" pitchFamily="34" charset="0"/>
                <a:ea typeface="Calibri" panose="020F0502020204030204" pitchFamily="34" charset="0"/>
                <a:cs typeface="Times New Roman" panose="02020603050405020304" pitchFamily="18" charset="0"/>
              </a:rPr>
              <a:t> quay is one such example.</a:t>
            </a:r>
            <a:r>
              <a:rPr lang="en-GB" sz="1900" b="1"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GB" sz="1900" b="1" dirty="0">
                <a:effectLst/>
                <a:latin typeface="Calibri" panose="020F0502020204030204" pitchFamily="34" charset="0"/>
                <a:ea typeface="Calibri" panose="020F0502020204030204" pitchFamily="34" charset="0"/>
                <a:cs typeface="Times New Roman" panose="02020603050405020304" pitchFamily="18" charset="0"/>
              </a:rPr>
              <a:t>A second example is Allen’s weir</a:t>
            </a:r>
            <a:r>
              <a:rPr lang="en-GB" sz="1900" b="1" dirty="0">
                <a:latin typeface="Calibri" panose="020F0502020204030204" pitchFamily="34" charset="0"/>
                <a:ea typeface="Calibri" panose="020F0502020204030204" pitchFamily="34" charset="0"/>
                <a:cs typeface="Times New Roman" panose="02020603050405020304" pitchFamily="18" charset="0"/>
              </a:rPr>
              <a:t> </a:t>
            </a:r>
            <a:r>
              <a:rPr lang="en-GB" sz="1900" i="1" dirty="0">
                <a:effectLst/>
                <a:latin typeface="Calibri" panose="020F0502020204030204" pitchFamily="34" charset="0"/>
                <a:ea typeface="Calibri" panose="020F0502020204030204" pitchFamily="34" charset="0"/>
                <a:cs typeface="Times New Roman" panose="02020603050405020304" pitchFamily="18" charset="0"/>
              </a:rPr>
              <a:t>When the last of the </a:t>
            </a:r>
            <a:r>
              <a:rPr lang="en-GB" sz="1900" i="1" dirty="0" err="1">
                <a:effectLst/>
                <a:latin typeface="Calibri" panose="020F0502020204030204" pitchFamily="34" charset="0"/>
                <a:ea typeface="Calibri" panose="020F0502020204030204" pitchFamily="34" charset="0"/>
                <a:cs typeface="Times New Roman" panose="02020603050405020304" pitchFamily="18" charset="0"/>
              </a:rPr>
              <a:t>Ronaynes</a:t>
            </a:r>
            <a:r>
              <a:rPr lang="en-GB" sz="1900" i="1" dirty="0">
                <a:effectLst/>
                <a:latin typeface="Calibri" panose="020F0502020204030204" pitchFamily="34" charset="0"/>
                <a:ea typeface="Calibri" panose="020F0502020204030204" pitchFamily="34" charset="0"/>
                <a:cs typeface="Times New Roman" panose="02020603050405020304" pitchFamily="18" charset="0"/>
              </a:rPr>
              <a:t> left </a:t>
            </a:r>
            <a:r>
              <a:rPr lang="en-GB" sz="1900" i="1" dirty="0" err="1">
                <a:effectLst/>
                <a:latin typeface="Calibri" panose="020F0502020204030204" pitchFamily="34" charset="0"/>
                <a:ea typeface="Calibri" panose="020F0502020204030204" pitchFamily="34" charset="0"/>
                <a:cs typeface="Times New Roman" panose="02020603050405020304" pitchFamily="18" charset="0"/>
              </a:rPr>
              <a:t>D’Loughtane</a:t>
            </a:r>
            <a:r>
              <a:rPr lang="en-GB" sz="1900" i="1" dirty="0">
                <a:effectLst/>
                <a:latin typeface="Calibri" panose="020F0502020204030204" pitchFamily="34" charset="0"/>
                <a:ea typeface="Calibri" panose="020F0502020204030204" pitchFamily="34" charset="0"/>
                <a:cs typeface="Times New Roman" panose="02020603050405020304" pitchFamily="18" charset="0"/>
              </a:rPr>
              <a:t> in 1854 the estate was sold in 1856 to a Samuel Allen through the Encumbered Estates Commission which was set up after the famine to handle the sale of distressed estates. Samuel Allen developed a bank and drainage system along the bank of the Blackwater and Licky rivers which bounded the estate. He also gave his name to the new Allen’s Quay on the Blackwater River.  </a:t>
            </a:r>
          </a:p>
          <a:p>
            <a:pPr marL="0" indent="0">
              <a:buNone/>
            </a:pP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3177092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0B88-4662-64FB-8658-0CEA87162A67}"/>
              </a:ext>
            </a:extLst>
          </p:cNvPr>
          <p:cNvSpPr>
            <a:spLocks noGrp="1"/>
          </p:cNvSpPr>
          <p:nvPr>
            <p:ph type="title"/>
          </p:nvPr>
        </p:nvSpPr>
        <p:spPr/>
        <p:txBody>
          <a:bodyPr>
            <a:normAutofit/>
          </a:bodyPr>
          <a:lstStyle/>
          <a:p>
            <a:pPr algn="ctr"/>
            <a:r>
              <a:rPr lang="en-GB" sz="2000" b="1" dirty="0">
                <a:effectLst/>
                <a:latin typeface="Calibri" panose="020F0502020204030204" pitchFamily="34" charset="0"/>
                <a:ea typeface="Calibri" panose="020F0502020204030204" pitchFamily="34" charset="0"/>
              </a:rPr>
              <a:t>List of weirs on the </a:t>
            </a:r>
            <a:r>
              <a:rPr lang="en-GB" sz="2000" b="1" dirty="0">
                <a:latin typeface="Calibri" panose="020F0502020204030204" pitchFamily="34" charset="0"/>
                <a:ea typeface="Calibri" panose="020F0502020204030204" pitchFamily="34" charset="0"/>
              </a:rPr>
              <a:t>west bank of the </a:t>
            </a:r>
            <a:r>
              <a:rPr lang="en-GB" sz="2000" b="1" dirty="0">
                <a:effectLst/>
                <a:latin typeface="Calibri" panose="020F0502020204030204" pitchFamily="34" charset="0"/>
                <a:ea typeface="Calibri" panose="020F0502020204030204" pitchFamily="34" charset="0"/>
              </a:rPr>
              <a:t>Blackwater River between </a:t>
            </a:r>
            <a:r>
              <a:rPr lang="en-GB" sz="2000" b="1" dirty="0" err="1">
                <a:effectLst/>
                <a:latin typeface="Calibri" panose="020F0502020204030204" pitchFamily="34" charset="0"/>
                <a:ea typeface="Calibri" panose="020F0502020204030204" pitchFamily="34" charset="0"/>
              </a:rPr>
              <a:t>Coolbagh</a:t>
            </a:r>
            <a:r>
              <a:rPr lang="en-GB" sz="2000" b="1" dirty="0">
                <a:effectLst/>
                <a:latin typeface="Calibri" panose="020F0502020204030204" pitchFamily="34" charset="0"/>
                <a:ea typeface="Calibri" panose="020F0502020204030204" pitchFamily="34" charset="0"/>
              </a:rPr>
              <a:t> quay and </a:t>
            </a:r>
            <a:r>
              <a:rPr lang="en-GB" sz="2000" b="1" dirty="0" err="1">
                <a:effectLst/>
                <a:latin typeface="Calibri" panose="020F0502020204030204" pitchFamily="34" charset="0"/>
                <a:ea typeface="Calibri" panose="020F0502020204030204" pitchFamily="34" charset="0"/>
              </a:rPr>
              <a:t>Youghal</a:t>
            </a:r>
            <a:r>
              <a:rPr lang="en-GB" sz="2000" b="1" dirty="0">
                <a:effectLst/>
                <a:latin typeface="Calibri" panose="020F0502020204030204" pitchFamily="34" charset="0"/>
                <a:ea typeface="Calibri" panose="020F0502020204030204" pitchFamily="34" charset="0"/>
              </a:rPr>
              <a:t> bridge</a:t>
            </a:r>
            <a:endParaRPr lang="en-IE" sz="2000" b="1" dirty="0"/>
          </a:p>
        </p:txBody>
      </p:sp>
      <p:graphicFrame>
        <p:nvGraphicFramePr>
          <p:cNvPr id="4" name="Table 4">
            <a:extLst>
              <a:ext uri="{FF2B5EF4-FFF2-40B4-BE49-F238E27FC236}">
                <a16:creationId xmlns:a16="http://schemas.microsoft.com/office/drawing/2014/main" id="{D4ED335E-8A55-823C-C5D8-A8F8C8DBE557}"/>
              </a:ext>
            </a:extLst>
          </p:cNvPr>
          <p:cNvGraphicFramePr>
            <a:graphicFrameLocks noGrp="1"/>
          </p:cNvGraphicFramePr>
          <p:nvPr>
            <p:ph idx="1"/>
            <p:extLst>
              <p:ext uri="{D42A27DB-BD31-4B8C-83A1-F6EECF244321}">
                <p14:modId xmlns:p14="http://schemas.microsoft.com/office/powerpoint/2010/main" val="427920260"/>
              </p:ext>
            </p:extLst>
          </p:nvPr>
        </p:nvGraphicFramePr>
        <p:xfrm>
          <a:off x="838200" y="1825625"/>
          <a:ext cx="10515597" cy="4277614"/>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70210087"/>
                    </a:ext>
                  </a:extLst>
                </a:gridCol>
                <a:gridCol w="3505199">
                  <a:extLst>
                    <a:ext uri="{9D8B030D-6E8A-4147-A177-3AD203B41FA5}">
                      <a16:colId xmlns:a16="http://schemas.microsoft.com/office/drawing/2014/main" val="2270196463"/>
                    </a:ext>
                  </a:extLst>
                </a:gridCol>
                <a:gridCol w="3505199">
                  <a:extLst>
                    <a:ext uri="{9D8B030D-6E8A-4147-A177-3AD203B41FA5}">
                      <a16:colId xmlns:a16="http://schemas.microsoft.com/office/drawing/2014/main" val="305333412"/>
                    </a:ext>
                  </a:extLst>
                </a:gridCol>
              </a:tblGrid>
              <a:tr h="370840">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Townland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a:effectLst/>
                          <a:latin typeface="Calibri" panose="020F0502020204030204" pitchFamily="34" charset="0"/>
                          <a:ea typeface="Calibri" panose="020F0502020204030204" pitchFamily="34" charset="0"/>
                          <a:cs typeface="Calibri" panose="020F0502020204030204" pitchFamily="34" charset="0"/>
                        </a:rPr>
                        <a:t>Name of weir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a:effectLst/>
                          <a:latin typeface="Calibri" panose="020F0502020204030204" pitchFamily="34" charset="0"/>
                          <a:ea typeface="Calibri" panose="020F0502020204030204" pitchFamily="34" charset="0"/>
                          <a:cs typeface="Calibri" panose="020F0502020204030204" pitchFamily="34" charset="0"/>
                        </a:rPr>
                        <a:t>Ordnance Survey Maps &amp; Griffith Valuation Maps</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0916958"/>
                  </a:ext>
                </a:extLst>
              </a:tr>
              <a:tr h="370840">
                <a:tc>
                  <a:txBody>
                    <a:bodyPr/>
                    <a:lstStyle/>
                    <a:p>
                      <a:pPr>
                        <a:lnSpc>
                          <a:spcPct val="106000"/>
                        </a:lnSpc>
                        <a:spcAft>
                          <a:spcPts val="800"/>
                        </a:spcAft>
                      </a:pPr>
                      <a:r>
                        <a:rPr lang="en-GB" sz="18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Strancally</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Parceen</a:t>
                      </a: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weir</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62512506"/>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Strancally/Newport East</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Paddy’s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6402032"/>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Newport East</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Hurley’s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a:effectLst/>
                          <a:latin typeface="Calibri" panose="020F0502020204030204" pitchFamily="34" charset="0"/>
                          <a:ea typeface="Calibri" panose="020F0502020204030204" pitchFamily="34" charset="0"/>
                          <a:cs typeface="Calibri" panose="020F0502020204030204" pitchFamily="34" charset="0"/>
                        </a:rPr>
                        <a:t>Fish wei</a:t>
                      </a:r>
                      <a:r>
                        <a:rPr lang="en-GB" sz="1800">
                          <a:effectLst/>
                          <a:latin typeface="Calibri" panose="020F0502020204030204" pitchFamily="34" charset="0"/>
                          <a:ea typeface="Calibri" panose="020F0502020204030204" pitchFamily="34" charset="0"/>
                          <a:cs typeface="Calibri" panose="020F0502020204030204" pitchFamily="34" charset="0"/>
                        </a:rPr>
                        <a:t>r marked on 1st ed. OS map</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85907530"/>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Fish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25793255"/>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Spratt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8507367"/>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Ballynatray Demesne</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Black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68402620"/>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Templemichael</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Fish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93524968"/>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Stael</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Fish weir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81027447"/>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Stael</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Stael Fish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2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30215145"/>
                  </a:ext>
                </a:extLst>
              </a:tr>
              <a:tr h="370840">
                <a:tc>
                  <a:txBody>
                    <a:bodyPr/>
                    <a:lstStyle/>
                    <a:p>
                      <a:pPr>
                        <a:lnSpc>
                          <a:spcPct val="106000"/>
                        </a:lnSpc>
                        <a:spcAft>
                          <a:spcPts val="800"/>
                        </a:spcAft>
                      </a:pP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Rincrew</a:t>
                      </a:r>
                      <a:endParaRPr lang="en-IE"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Holly bush weir</a:t>
                      </a:r>
                      <a:endParaRPr lang="en-IE"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83375054"/>
                  </a:ext>
                </a:extLst>
              </a:tr>
            </a:tbl>
          </a:graphicData>
        </a:graphic>
      </p:graphicFrame>
    </p:spTree>
    <p:extLst>
      <p:ext uri="{BB962C8B-B14F-4D97-AF65-F5344CB8AC3E}">
        <p14:creationId xmlns:p14="http://schemas.microsoft.com/office/powerpoint/2010/main" val="3368295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C54B-9434-BC38-B39A-453760C9C2C8}"/>
              </a:ext>
            </a:extLst>
          </p:cNvPr>
          <p:cNvSpPr>
            <a:spLocks noGrp="1"/>
          </p:cNvSpPr>
          <p:nvPr>
            <p:ph type="title"/>
          </p:nvPr>
        </p:nvSpPr>
        <p:spPr/>
        <p:txBody>
          <a:bodyPr>
            <a:normAutofit/>
          </a:bodyPr>
          <a:lstStyle/>
          <a:p>
            <a:pPr algn="ctr"/>
            <a:r>
              <a:rPr lang="en-US" sz="3600" dirty="0"/>
              <a:t>View of </a:t>
            </a:r>
            <a:r>
              <a:rPr lang="en-US" sz="3600" dirty="0" err="1"/>
              <a:t>Molana</a:t>
            </a:r>
            <a:r>
              <a:rPr lang="en-US" sz="3600" dirty="0"/>
              <a:t> Abbey &amp; weir from </a:t>
            </a:r>
            <a:r>
              <a:rPr lang="en-US" sz="3600" dirty="0" err="1"/>
              <a:t>Ardsallagh</a:t>
            </a:r>
            <a:r>
              <a:rPr lang="en-US" sz="3600" dirty="0"/>
              <a:t> Quay</a:t>
            </a:r>
            <a:endParaRPr lang="en-IE" sz="3600" dirty="0"/>
          </a:p>
        </p:txBody>
      </p:sp>
      <p:pic>
        <p:nvPicPr>
          <p:cNvPr id="5" name="Content Placeholder 4" descr="A body of water with trees around it&#10;&#10;Description automatically generated with medium confidence">
            <a:extLst>
              <a:ext uri="{FF2B5EF4-FFF2-40B4-BE49-F238E27FC236}">
                <a16:creationId xmlns:a16="http://schemas.microsoft.com/office/drawing/2014/main" id="{EB45712F-495C-FA78-7A74-4C7C640A183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191232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74F8B-D72C-DFA6-9C37-6BBBCEECECD5}"/>
              </a:ext>
            </a:extLst>
          </p:cNvPr>
          <p:cNvSpPr>
            <a:spLocks noGrp="1"/>
          </p:cNvSpPr>
          <p:nvPr>
            <p:ph type="title"/>
          </p:nvPr>
        </p:nvSpPr>
        <p:spPr/>
        <p:txBody>
          <a:bodyPr>
            <a:normAutofit/>
          </a:bodyPr>
          <a:lstStyle/>
          <a:p>
            <a:pPr algn="ctr"/>
            <a:r>
              <a:rPr lang="en-GB" sz="2000" b="1" dirty="0">
                <a:effectLst/>
                <a:latin typeface="Calibri" panose="020F0502020204030204" pitchFamily="34" charset="0"/>
                <a:ea typeface="Calibri" panose="020F0502020204030204" pitchFamily="34" charset="0"/>
              </a:rPr>
              <a:t>List of weirs on the east bank of Blackwater River between </a:t>
            </a:r>
            <a:r>
              <a:rPr lang="en-GB" sz="2000" b="1" dirty="0" err="1">
                <a:effectLst/>
                <a:latin typeface="Calibri" panose="020F0502020204030204" pitchFamily="34" charset="0"/>
                <a:ea typeface="Calibri" panose="020F0502020204030204" pitchFamily="34" charset="0"/>
              </a:rPr>
              <a:t>Coolbagh</a:t>
            </a:r>
            <a:r>
              <a:rPr lang="en-GB" sz="2000" b="1" dirty="0">
                <a:effectLst/>
                <a:latin typeface="Calibri" panose="020F0502020204030204" pitchFamily="34" charset="0"/>
                <a:ea typeface="Calibri" panose="020F0502020204030204" pitchFamily="34" charset="0"/>
              </a:rPr>
              <a:t> quay and </a:t>
            </a:r>
            <a:r>
              <a:rPr lang="en-GB" sz="2000" b="1" dirty="0" err="1">
                <a:effectLst/>
                <a:latin typeface="Calibri" panose="020F0502020204030204" pitchFamily="34" charset="0"/>
                <a:ea typeface="Calibri" panose="020F0502020204030204" pitchFamily="34" charset="0"/>
              </a:rPr>
              <a:t>Youghal</a:t>
            </a:r>
            <a:r>
              <a:rPr lang="en-GB" sz="2000" b="1" dirty="0">
                <a:effectLst/>
                <a:latin typeface="Calibri" panose="020F0502020204030204" pitchFamily="34" charset="0"/>
                <a:ea typeface="Calibri" panose="020F0502020204030204" pitchFamily="34" charset="0"/>
              </a:rPr>
              <a:t> bridge</a:t>
            </a:r>
            <a:endParaRPr lang="en-IE" sz="2000" b="1" dirty="0"/>
          </a:p>
        </p:txBody>
      </p:sp>
      <p:graphicFrame>
        <p:nvGraphicFramePr>
          <p:cNvPr id="4" name="Table 4">
            <a:extLst>
              <a:ext uri="{FF2B5EF4-FFF2-40B4-BE49-F238E27FC236}">
                <a16:creationId xmlns:a16="http://schemas.microsoft.com/office/drawing/2014/main" id="{AA28C3DF-3BEB-903E-E839-A7EB8042729A}"/>
              </a:ext>
            </a:extLst>
          </p:cNvPr>
          <p:cNvGraphicFramePr>
            <a:graphicFrameLocks noGrp="1"/>
          </p:cNvGraphicFramePr>
          <p:nvPr>
            <p:ph idx="1"/>
            <p:extLst>
              <p:ext uri="{D42A27DB-BD31-4B8C-83A1-F6EECF244321}">
                <p14:modId xmlns:p14="http://schemas.microsoft.com/office/powerpoint/2010/main" val="3955776705"/>
              </p:ext>
            </p:extLst>
          </p:nvPr>
        </p:nvGraphicFramePr>
        <p:xfrm>
          <a:off x="838200" y="1825625"/>
          <a:ext cx="10515597" cy="4131056"/>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572110045"/>
                    </a:ext>
                  </a:extLst>
                </a:gridCol>
                <a:gridCol w="3505199">
                  <a:extLst>
                    <a:ext uri="{9D8B030D-6E8A-4147-A177-3AD203B41FA5}">
                      <a16:colId xmlns:a16="http://schemas.microsoft.com/office/drawing/2014/main" val="697571581"/>
                    </a:ext>
                  </a:extLst>
                </a:gridCol>
                <a:gridCol w="3505199">
                  <a:extLst>
                    <a:ext uri="{9D8B030D-6E8A-4147-A177-3AD203B41FA5}">
                      <a16:colId xmlns:a16="http://schemas.microsoft.com/office/drawing/2014/main" val="2278469754"/>
                    </a:ext>
                  </a:extLst>
                </a:gridCol>
              </a:tblGrid>
              <a:tr h="370840">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Townland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a:effectLst/>
                          <a:latin typeface="Calibri" panose="020F0502020204030204" pitchFamily="34" charset="0"/>
                          <a:ea typeface="Calibri" panose="020F0502020204030204" pitchFamily="34" charset="0"/>
                          <a:cs typeface="Calibri" panose="020F0502020204030204" pitchFamily="34" charset="0"/>
                        </a:rPr>
                        <a:t>Name of weir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6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Ordnance Survey Maps &amp; Griffith Valuation Maps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892727"/>
                  </a:ext>
                </a:extLst>
              </a:tr>
              <a:tr h="370840">
                <a:tc>
                  <a:txBody>
                    <a:bodyPr/>
                    <a:lstStyle/>
                    <a:p>
                      <a:pPr>
                        <a:lnSpc>
                          <a:spcPct val="106000"/>
                        </a:lnSpc>
                        <a:spcAft>
                          <a:spcPts val="800"/>
                        </a:spcAft>
                      </a:pPr>
                      <a:r>
                        <a:rPr lang="en-GB" sz="1800" dirty="0" err="1">
                          <a:effectLst/>
                          <a:latin typeface="Calibri" panose="020F0502020204030204" pitchFamily="34" charset="0"/>
                          <a:ea typeface="Calibri" panose="020F0502020204030204" pitchFamily="34" charset="0"/>
                          <a:cs typeface="Calibri" panose="020F0502020204030204" pitchFamily="34" charset="0"/>
                        </a:rPr>
                        <a:t>Coolbagh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George’s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Annotated as </a:t>
                      </a:r>
                      <a:r>
                        <a:rPr lang="en-GB" sz="1800" i="1">
                          <a:effectLst/>
                          <a:latin typeface="Calibri" panose="020F0502020204030204" pitchFamily="34" charset="0"/>
                          <a:ea typeface="Calibri" panose="020F0502020204030204" pitchFamily="34" charset="0"/>
                          <a:cs typeface="Calibri" panose="020F0502020204030204" pitchFamily="34" charset="0"/>
                        </a:rPr>
                        <a:t>8</a:t>
                      </a:r>
                      <a:r>
                        <a:rPr lang="en-GB" sz="1800">
                          <a:effectLst/>
                          <a:latin typeface="Calibri" panose="020F0502020204030204" pitchFamily="34" charset="0"/>
                          <a:ea typeface="Calibri" panose="020F0502020204030204" pitchFamily="34" charset="0"/>
                          <a:cs typeface="Calibri" panose="020F0502020204030204" pitchFamily="34" charset="0"/>
                        </a:rPr>
                        <a:t> on Griffith Valuation map</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51055419"/>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Ballynaclash</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Mary Ann's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Annotated as </a:t>
                      </a:r>
                      <a:r>
                        <a:rPr lang="en-GB" sz="1800" i="1">
                          <a:effectLst/>
                          <a:latin typeface="Calibri" panose="020F0502020204030204" pitchFamily="34" charset="0"/>
                          <a:ea typeface="Calibri" panose="020F0502020204030204" pitchFamily="34" charset="0"/>
                          <a:cs typeface="Calibri" panose="020F0502020204030204" pitchFamily="34" charset="0"/>
                        </a:rPr>
                        <a:t>9</a:t>
                      </a:r>
                      <a:r>
                        <a:rPr lang="en-GB" sz="1800">
                          <a:effectLst/>
                          <a:latin typeface="Calibri" panose="020F0502020204030204" pitchFamily="34" charset="0"/>
                          <a:ea typeface="Calibri" panose="020F0502020204030204" pitchFamily="34" charset="0"/>
                          <a:cs typeface="Calibri" panose="020F0502020204030204" pitchFamily="34" charset="0"/>
                        </a:rPr>
                        <a:t> on Griffith Valuation map</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1431925"/>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Ballynaclash</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err="1">
                          <a:effectLst/>
                          <a:latin typeface="Calibri" panose="020F0502020204030204" pitchFamily="34" charset="0"/>
                          <a:ea typeface="Calibri" panose="020F0502020204030204" pitchFamily="34" charset="0"/>
                          <a:cs typeface="Calibri" panose="020F0502020204030204" pitchFamily="34" charset="0"/>
                        </a:rPr>
                        <a:t>Keeffe’s</a:t>
                      </a:r>
                      <a:r>
                        <a:rPr lang="en-GB" sz="1800" dirty="0">
                          <a:effectLst/>
                          <a:latin typeface="Calibri" panose="020F0502020204030204" pitchFamily="34" charset="0"/>
                          <a:ea typeface="Calibri" panose="020F0502020204030204" pitchFamily="34" charset="0"/>
                          <a:cs typeface="Calibri" panose="020F0502020204030204" pitchFamily="34" charset="0"/>
                        </a:rPr>
                        <a:t>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Annotated as </a:t>
                      </a:r>
                      <a:r>
                        <a:rPr lang="en-GB" sz="1800" i="1">
                          <a:effectLst/>
                          <a:latin typeface="Calibri" panose="020F0502020204030204" pitchFamily="34" charset="0"/>
                          <a:ea typeface="Calibri" panose="020F0502020204030204" pitchFamily="34" charset="0"/>
                          <a:cs typeface="Calibri" panose="020F0502020204030204" pitchFamily="34" charset="0"/>
                        </a:rPr>
                        <a:t>10</a:t>
                      </a:r>
                      <a:r>
                        <a:rPr lang="en-GB" sz="1800">
                          <a:effectLst/>
                          <a:latin typeface="Calibri" panose="020F0502020204030204" pitchFamily="34" charset="0"/>
                          <a:ea typeface="Calibri" panose="020F0502020204030204" pitchFamily="34" charset="0"/>
                          <a:cs typeface="Calibri" panose="020F0502020204030204" pitchFamily="34" charset="0"/>
                        </a:rPr>
                        <a:t> on Griffith Valuation map</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2114201"/>
                  </a:ext>
                </a:extLst>
              </a:tr>
              <a:tr h="370840">
                <a:tc>
                  <a:txBody>
                    <a:bodyPr/>
                    <a:lstStyle/>
                    <a:p>
                      <a:pPr>
                        <a:lnSpc>
                          <a:spcPct val="106000"/>
                        </a:lnSpc>
                        <a:spcAft>
                          <a:spcPts val="800"/>
                        </a:spcAft>
                      </a:pP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D'Loughane</a:t>
                      </a:r>
                      <a:endParaRPr lang="en-IE"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Allen’s weir</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a:t>
                      </a:r>
                      <a:endParaRPr lang="en-IE"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24688753"/>
                  </a:ext>
                </a:extLst>
              </a:tr>
              <a:tr h="370840">
                <a:tc>
                  <a:txBody>
                    <a:bodyPr/>
                    <a:lstStyle/>
                    <a:p>
                      <a:pPr>
                        <a:lnSpc>
                          <a:spcPct val="106000"/>
                        </a:lnSpc>
                        <a:spcAft>
                          <a:spcPts val="800"/>
                        </a:spcAft>
                      </a:pP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D'Loughane</a:t>
                      </a:r>
                      <a:endParaRPr lang="en-IE"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Loughtane</a:t>
                      </a: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weir</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 annotated on OS maps</a:t>
                      </a:r>
                      <a:endParaRPr lang="en-I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4897311"/>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Ardsallagh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Fish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a:effectLst/>
                          <a:latin typeface="Calibri" panose="020F0502020204030204" pitchFamily="34" charset="0"/>
                          <a:ea typeface="Calibri" panose="020F0502020204030204" pitchFamily="34" charset="0"/>
                          <a:cs typeface="Calibri" panose="020F0502020204030204" pitchFamily="34" charset="0"/>
                        </a:rPr>
                        <a:t>Fish weir</a:t>
                      </a:r>
                      <a:r>
                        <a:rPr lang="en-GB" sz="180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3131621"/>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Ardsallagh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Fish weir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83179774"/>
                  </a:ext>
                </a:extLst>
              </a:tr>
              <a:tr h="370840">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Ardsallagh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a:effectLst/>
                          <a:latin typeface="Calibri" panose="020F0502020204030204" pitchFamily="34" charset="0"/>
                          <a:ea typeface="Calibri" panose="020F0502020204030204" pitchFamily="34" charset="0"/>
                          <a:cs typeface="Calibri" panose="020F0502020204030204" pitchFamily="34" charset="0"/>
                        </a:rPr>
                        <a:t>Fish weir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6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Fish weir</a:t>
                      </a:r>
                      <a:r>
                        <a:rPr lang="en-GB" sz="1800" dirty="0">
                          <a:effectLst/>
                          <a:latin typeface="Calibri" panose="020F0502020204030204" pitchFamily="34" charset="0"/>
                          <a:ea typeface="Calibri" panose="020F0502020204030204" pitchFamily="34" charset="0"/>
                          <a:cs typeface="Calibri" panose="020F0502020204030204" pitchFamily="34" charset="0"/>
                        </a:rPr>
                        <a:t> marked on 1st ed. OS map</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60903715"/>
                  </a:ext>
                </a:extLst>
              </a:tr>
            </a:tbl>
          </a:graphicData>
        </a:graphic>
      </p:graphicFrame>
    </p:spTree>
    <p:extLst>
      <p:ext uri="{BB962C8B-B14F-4D97-AF65-F5344CB8AC3E}">
        <p14:creationId xmlns:p14="http://schemas.microsoft.com/office/powerpoint/2010/main" val="3530045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1732</Words>
  <Application>Microsoft Office PowerPoint</Application>
  <PresentationFormat>Widescreen</PresentationFormat>
  <Paragraphs>290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River Blackwater</vt:lpstr>
      <vt:lpstr>List of townlands in the study area. </vt:lpstr>
      <vt:lpstr>Topographical features located on the banks of the Blackwater </vt:lpstr>
      <vt:lpstr>List of certain strategic points or marks along the reach referred to by fishermen &amp; woman that marked the start and end of drifts</vt:lpstr>
      <vt:lpstr>Richard Morrison at Ballynaclash Quay</vt:lpstr>
      <vt:lpstr>Mary Sheehan in a yawl at work on the Blackwater</vt:lpstr>
      <vt:lpstr>List of certain strategic points or marks along the reach referred to by fishermen &amp; woman that marked the start and end of drifts</vt:lpstr>
      <vt:lpstr>List of certain strategic points or marks along the reach referred to by fishermen &amp; woman that marked the start and end of drifts</vt:lpstr>
      <vt:lpstr>Blackwater Yawls at Ballynaclash Quay</vt:lpstr>
      <vt:lpstr>Blackwater Yawls (Mary Sheehan)</vt:lpstr>
      <vt:lpstr>Blessing of the boats c. 1920</vt:lpstr>
      <vt:lpstr>List of names given to quays on west bank  of Blackwater River</vt:lpstr>
      <vt:lpstr>Ballynaclash Quay</vt:lpstr>
      <vt:lpstr>List of names given to quays on east bank  of Blackwater River</vt:lpstr>
      <vt:lpstr>Flemming’s at Ardsallagh</vt:lpstr>
      <vt:lpstr>Road to Ardsallagh or Ferry Quay</vt:lpstr>
      <vt:lpstr>Weirs on the Blackwater River</vt:lpstr>
      <vt:lpstr>PowerPoint Presentation</vt:lpstr>
      <vt:lpstr>List of weirs on the west bank of the Blackwater River between Coolbagh quay and Youghal bridge</vt:lpstr>
      <vt:lpstr>View of Molana Abbey &amp; weir from Ardsallagh Quay</vt:lpstr>
      <vt:lpstr>List of weirs on the east bank of Blackwater River between Coolbagh quay and Youghal bridge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Blackwater River</dc:title>
  <dc:creator>Jacinta Kiely</dc:creator>
  <cp:lastModifiedBy>Jacinta Kiely</cp:lastModifiedBy>
  <cp:revision>16</cp:revision>
  <dcterms:created xsi:type="dcterms:W3CDTF">2019-08-20T15:57:45Z</dcterms:created>
  <dcterms:modified xsi:type="dcterms:W3CDTF">2022-09-13T11:20:06Z</dcterms:modified>
</cp:coreProperties>
</file>