
<file path=[Content_Types].xml><?xml version="1.0" encoding="utf-8"?>
<Types xmlns="http://schemas.openxmlformats.org/package/2006/content-types">
  <Default Extension="jpeg" ContentType="image/jpeg"/>
  <Default Extension="JP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2" r:id="rId7"/>
    <p:sldId id="267" r:id="rId8"/>
    <p:sldId id="268" r:id="rId9"/>
    <p:sldId id="269" r:id="rId10"/>
    <p:sldId id="270" r:id="rId11"/>
    <p:sldId id="271" r:id="rId12"/>
    <p:sldId id="272" r:id="rId13"/>
    <p:sldId id="276" r:id="rId14"/>
    <p:sldId id="282" r:id="rId15"/>
    <p:sldId id="280" r:id="rId16"/>
    <p:sldId id="281" r:id="rId17"/>
    <p:sldId id="283" r:id="rId18"/>
    <p:sldId id="284" r:id="rId19"/>
    <p:sldId id="285" r:id="rId20"/>
    <p:sldId id="286" r:id="rId21"/>
    <p:sldId id="287" r:id="rId22"/>
    <p:sldId id="325" r:id="rId23"/>
    <p:sldId id="292" r:id="rId24"/>
    <p:sldId id="293" r:id="rId25"/>
    <p:sldId id="296" r:id="rId26"/>
    <p:sldId id="297" r:id="rId27"/>
    <p:sldId id="299" r:id="rId28"/>
    <p:sldId id="322" r:id="rId29"/>
    <p:sldId id="298" r:id="rId30"/>
    <p:sldId id="300" r:id="rId31"/>
    <p:sldId id="301" r:id="rId32"/>
    <p:sldId id="306" r:id="rId33"/>
    <p:sldId id="308" r:id="rId34"/>
    <p:sldId id="310" r:id="rId35"/>
    <p:sldId id="311" r:id="rId36"/>
    <p:sldId id="313" r:id="rId37"/>
    <p:sldId id="316" r:id="rId38"/>
    <p:sldId id="317" r:id="rId39"/>
    <p:sldId id="320" r:id="rId40"/>
    <p:sldId id="321" r:id="rId41"/>
    <p:sldId id="326" r:id="rId42"/>
    <p:sldId id="327" r:id="rId4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72" d="100"/>
          <a:sy n="72" d="100"/>
        </p:scale>
        <p:origin x="660" y="66"/>
      </p:cViewPr>
      <p:guideLst/>
    </p:cSldViewPr>
  </p:slideViewPr>
  <p:notesTextViewPr>
    <p:cViewPr>
      <p:scale>
        <a:sx n="1" d="1"/>
        <a:sy n="1" d="1"/>
      </p:scale>
      <p:origin x="0" y="0"/>
    </p:cViewPr>
  </p:notesTextViewPr>
  <p:sorterViewPr>
    <p:cViewPr>
      <p:scale>
        <a:sx n="160" d="100"/>
        <a:sy n="160" d="100"/>
      </p:scale>
      <p:origin x="0" y="-70592"/>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9/14/2022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9/14/2022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9/14/2022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9/14/2022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9/14/2022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9/14/2022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9/14/2022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9/14/2022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9/14/2022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9/14/2022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9/14/2022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9/14/2022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9/14/2022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9/14/2022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9/14/2022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9/14/2022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9/14/2022</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7.xml"/><Relationship Id="rId5" Type="http://schemas.openxmlformats.org/officeDocument/2006/relationships/image" Target="../media/image14.png"/><Relationship Id="rId4" Type="http://schemas.openxmlformats.org/officeDocument/2006/relationships/image" Target="../media/image9.png"/></Relationships>
</file>

<file path=ppt/slides/_rels/slide1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7.xml"/><Relationship Id="rId4" Type="http://schemas.openxmlformats.org/officeDocument/2006/relationships/image" Target="../media/image29.jpeg"/></Relationships>
</file>

<file path=ppt/slides/_rels/slide23.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36.png"/><Relationship Id="rId7" Type="http://schemas.openxmlformats.org/officeDocument/2006/relationships/image" Target="../media/image40.png"/><Relationship Id="rId2" Type="http://schemas.openxmlformats.org/officeDocument/2006/relationships/image" Target="../media/image35.png"/><Relationship Id="rId1" Type="http://schemas.openxmlformats.org/officeDocument/2006/relationships/slideLayout" Target="../slideLayouts/slideLayout7.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29.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43.JP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image" Target="../media/image45.png"/><Relationship Id="rId7" Type="http://schemas.openxmlformats.org/officeDocument/2006/relationships/image" Target="../media/image49.png"/><Relationship Id="rId2" Type="http://schemas.openxmlformats.org/officeDocument/2006/relationships/image" Target="../media/image44.png"/><Relationship Id="rId1" Type="http://schemas.openxmlformats.org/officeDocument/2006/relationships/slideLayout" Target="../slideLayouts/slideLayout7.xml"/><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image" Target="../media/image46.png"/><Relationship Id="rId9" Type="http://schemas.openxmlformats.org/officeDocument/2006/relationships/image" Target="../media/image51.png"/></Relationships>
</file>

<file path=ppt/slides/_rels/slide34.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53.JP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54.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8" Type="http://schemas.openxmlformats.org/officeDocument/2006/relationships/image" Target="../media/image62.png"/><Relationship Id="rId3" Type="http://schemas.openxmlformats.org/officeDocument/2006/relationships/image" Target="../media/image57.png"/><Relationship Id="rId7" Type="http://schemas.openxmlformats.org/officeDocument/2006/relationships/image" Target="../media/image61.png"/><Relationship Id="rId2" Type="http://schemas.openxmlformats.org/officeDocument/2006/relationships/image" Target="../media/image56.png"/><Relationship Id="rId1" Type="http://schemas.openxmlformats.org/officeDocument/2006/relationships/slideLayout" Target="../slideLayouts/slideLayout7.xml"/><Relationship Id="rId6" Type="http://schemas.openxmlformats.org/officeDocument/2006/relationships/image" Target="../media/image60.png"/><Relationship Id="rId5" Type="http://schemas.openxmlformats.org/officeDocument/2006/relationships/image" Target="../media/image59.png"/><Relationship Id="rId4" Type="http://schemas.openxmlformats.org/officeDocument/2006/relationships/image" Target="../media/image58.png"/><Relationship Id="rId9" Type="http://schemas.openxmlformats.org/officeDocument/2006/relationships/image" Target="../media/image63.png"/></Relationships>
</file>

<file path=ppt/slides/_rels/slide40.xml.rels><?xml version="1.0" encoding="UTF-8" standalone="yes"?>
<Relationships xmlns="http://schemas.openxmlformats.org/package/2006/relationships"><Relationship Id="rId3" Type="http://schemas.openxmlformats.org/officeDocument/2006/relationships/image" Target="../media/image65.png"/><Relationship Id="rId7" Type="http://schemas.openxmlformats.org/officeDocument/2006/relationships/image" Target="../media/image69.png"/><Relationship Id="rId2" Type="http://schemas.openxmlformats.org/officeDocument/2006/relationships/image" Target="../media/image64.png"/><Relationship Id="rId1" Type="http://schemas.openxmlformats.org/officeDocument/2006/relationships/slideLayout" Target="../slideLayouts/slideLayout7.xml"/><Relationship Id="rId6" Type="http://schemas.openxmlformats.org/officeDocument/2006/relationships/image" Target="../media/image68.png"/><Relationship Id="rId5" Type="http://schemas.openxmlformats.org/officeDocument/2006/relationships/image" Target="../media/image67.png"/><Relationship Id="rId4" Type="http://schemas.openxmlformats.org/officeDocument/2006/relationships/image" Target="../media/image66.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8" Type="http://schemas.openxmlformats.org/officeDocument/2006/relationships/hyperlink" Target="https://maps.archaeology.ie/HistoricEnvironment/" TargetMode="External"/><Relationship Id="rId13" Type="http://schemas.openxmlformats.org/officeDocument/2006/relationships/hyperlink" Target="http://www.icehouses.co.uk/petworth.htm" TargetMode="External"/><Relationship Id="rId18" Type="http://schemas.openxmlformats.org/officeDocument/2006/relationships/hyperlink" Target="https://parlington.co.uk/ice_house_h7.html" TargetMode="External"/><Relationship Id="rId3" Type="http://schemas.openxmlformats.org/officeDocument/2006/relationships/slideLayout" Target="../slideLayouts/slideLayout7.xml"/><Relationship Id="rId21" Type="http://schemas.openxmlformats.org/officeDocument/2006/relationships/hyperlink" Target="https://www.sciencephoto.com/media/679491/view/ice-house-19th-century" TargetMode="External"/><Relationship Id="rId7" Type="http://schemas.openxmlformats.org/officeDocument/2006/relationships/hyperlink" Target="http://youghalcelebrateshistory.com/cms/wordpress/wp-content/uploads/2013/11/Youghal1881-21.pdf" TargetMode="External"/><Relationship Id="rId12" Type="http://schemas.openxmlformats.org/officeDocument/2006/relationships/hyperlink" Target="https://www.qub.ac.uk/sites/uas/UASfilestore/CoDown/Filetoupload,724604,en.pdf" TargetMode="External"/><Relationship Id="rId17" Type="http://schemas.openxmlformats.org/officeDocument/2006/relationships/hyperlink" Target="https://www.ria.ie/irish-historic-towns-atlas-online-youghal" TargetMode="External"/><Relationship Id="rId2" Type="http://schemas.openxmlformats.org/officeDocument/2006/relationships/audio" Target="../media/media1.m4a"/><Relationship Id="rId16" Type="http://schemas.openxmlformats.org/officeDocument/2006/relationships/hyperlink" Target="http://snap.waterfordcoco.ie/collections/ebooks/106325/106325.pdf" TargetMode="External"/><Relationship Id="rId20" Type="http://schemas.openxmlformats.org/officeDocument/2006/relationships/hyperlink" Target="https://askaboutireland.ie/griffith-valuation/" TargetMode="External"/><Relationship Id="rId1" Type="http://schemas.microsoft.com/office/2007/relationships/media" Target="../media/media1.m4a"/><Relationship Id="rId6" Type="http://schemas.openxmlformats.org/officeDocument/2006/relationships/hyperlink" Target="https://theirishaesthete.com/2016/08/13/ice-ice-baby/" TargetMode="External"/><Relationship Id="rId11" Type="http://schemas.openxmlformats.org/officeDocument/2006/relationships/hyperlink" Target="https://www.woodsholemuseum.org/icehouse/index.html" TargetMode="External"/><Relationship Id="rId5" Type="http://schemas.openxmlformats.org/officeDocument/2006/relationships/hyperlink" Target="https://waider.ie/personal/hairballs/ardsallagh_house.html" TargetMode="External"/><Relationship Id="rId15" Type="http://schemas.openxmlformats.org/officeDocument/2006/relationships/hyperlink" Target="http://kinsalebeg.com/chapters/placenames/placenames.html" TargetMode="External"/><Relationship Id="rId23" Type="http://schemas.openxmlformats.org/officeDocument/2006/relationships/hyperlink" Target="https://www.geograph.org.uk/photo/1916586" TargetMode="External"/><Relationship Id="rId10" Type="http://schemas.openxmlformats.org/officeDocument/2006/relationships/hyperlink" Target="http://www.discoverclashmore.com/history.html" TargetMode="External"/><Relationship Id="rId19" Type="http://schemas.openxmlformats.org/officeDocument/2006/relationships/hyperlink" Target="https://www.nationalarchives.ie/" TargetMode="External"/><Relationship Id="rId4" Type="http://schemas.openxmlformats.org/officeDocument/2006/relationships/image" Target="../media/image70.png"/><Relationship Id="rId9" Type="http://schemas.openxmlformats.org/officeDocument/2006/relationships/hyperlink" Target="https://tidesandtales.ie/the-ice-house" TargetMode="External"/><Relationship Id="rId14" Type="http://schemas.openxmlformats.org/officeDocument/2006/relationships/hyperlink" Target="http://www.historyofrefrigeration.com/refrigeration-history/history-of-ice-houses/" TargetMode="External"/><Relationship Id="rId22" Type="http://schemas.openxmlformats.org/officeDocument/2006/relationships/hyperlink" Target="https://www.geograph.org.uk/photo/797983"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Ice House History of Clashmore/Kinsalebeg  </a:t>
            </a:r>
          </a:p>
        </p:txBody>
      </p:sp>
      <p:sp>
        <p:nvSpPr>
          <p:cNvPr id="3" name="Subtitle 2"/>
          <p:cNvSpPr>
            <a:spLocks noGrp="1"/>
          </p:cNvSpPr>
          <p:nvPr>
            <p:ph type="subTitle" idx="1"/>
          </p:nvPr>
        </p:nvSpPr>
        <p:spPr/>
        <p:txBody>
          <a:bodyPr>
            <a:normAutofit lnSpcReduction="10000"/>
          </a:bodyPr>
          <a:lstStyle/>
          <a:p>
            <a:r>
              <a:rPr lang="en-US" dirty="0"/>
              <a:t>Dúchas project</a:t>
            </a:r>
          </a:p>
          <a:p>
            <a:r>
              <a:rPr lang="en-US" dirty="0"/>
              <a:t>Local History &amp; Folklore</a:t>
            </a:r>
          </a:p>
          <a:p>
            <a:r>
              <a:rPr lang="en-US" i="1" dirty="0">
                <a:solidFill>
                  <a:srgbClr val="FF0000"/>
                </a:solidFill>
                <a:latin typeface="Algerian" panose="04020705040A02060702" pitchFamily="82" charset="0"/>
              </a:rPr>
              <a:t>Brian Dunne </a:t>
            </a:r>
            <a:r>
              <a:rPr lang="en-US" dirty="0"/>
              <a:t>Culture and Heritage studies 2021/2022</a:t>
            </a:r>
          </a:p>
        </p:txBody>
      </p:sp>
    </p:spTree>
    <p:extLst>
      <p:ext uri="{BB962C8B-B14F-4D97-AF65-F5344CB8AC3E}">
        <p14:creationId xmlns:p14="http://schemas.microsoft.com/office/powerpoint/2010/main" val="36226251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724912" y="374905"/>
            <a:ext cx="8915400" cy="6555641"/>
          </a:xfrm>
          <a:prstGeom prst="rect">
            <a:avLst/>
          </a:prstGeom>
          <a:noFill/>
        </p:spPr>
        <p:txBody>
          <a:bodyPr wrap="square" rtlCol="0">
            <a:spAutoFit/>
          </a:bodyPr>
          <a:lstStyle/>
          <a:p>
            <a:pPr algn="ctr"/>
            <a:r>
              <a:rPr lang="en-IE" sz="2400" dirty="0">
                <a:solidFill>
                  <a:srgbClr val="FF0000"/>
                </a:solidFill>
                <a:latin typeface="Arial Black" panose="020B0A04020102020204" pitchFamily="34" charset="0"/>
              </a:rPr>
              <a:t>Introduction</a:t>
            </a:r>
          </a:p>
          <a:p>
            <a:endParaRPr lang="en-IE" dirty="0"/>
          </a:p>
          <a:p>
            <a:endParaRPr lang="en-IE" dirty="0"/>
          </a:p>
          <a:p>
            <a:r>
              <a:rPr lang="en-IE" dirty="0">
                <a:latin typeface="Arial Rounded MT Bold" panose="020F0704030504030204" pitchFamily="34" charset="0"/>
              </a:rPr>
              <a:t>The why, who, where, when and how of Ice in my locality.</a:t>
            </a:r>
          </a:p>
          <a:p>
            <a:endParaRPr lang="en-IE" dirty="0"/>
          </a:p>
          <a:p>
            <a:r>
              <a:rPr lang="en-IE" dirty="0">
                <a:latin typeface="Arial Rounded MT Bold" panose="020F0704030504030204" pitchFamily="34" charset="0"/>
              </a:rPr>
              <a:t>This presentation will hope to inform you of the main reasons why ice houses existed and also paint a picture of how 18</a:t>
            </a:r>
            <a:r>
              <a:rPr lang="en-IE" baseline="30000" dirty="0">
                <a:latin typeface="Arial Rounded MT Bold" panose="020F0704030504030204" pitchFamily="34" charset="0"/>
              </a:rPr>
              <a:t>th</a:t>
            </a:r>
            <a:r>
              <a:rPr lang="en-IE" dirty="0">
                <a:latin typeface="Arial Rounded MT Bold" panose="020F0704030504030204" pitchFamily="34" charset="0"/>
              </a:rPr>
              <a:t> and 19</a:t>
            </a:r>
            <a:r>
              <a:rPr lang="en-IE" baseline="30000" dirty="0">
                <a:latin typeface="Arial Rounded MT Bold" panose="020F0704030504030204" pitchFamily="34" charset="0"/>
              </a:rPr>
              <a:t>th</a:t>
            </a:r>
            <a:r>
              <a:rPr lang="en-IE" dirty="0">
                <a:latin typeface="Arial Rounded MT Bold" panose="020F0704030504030204" pitchFamily="34" charset="0"/>
              </a:rPr>
              <a:t> century industry and trade operated.</a:t>
            </a:r>
          </a:p>
          <a:p>
            <a:endParaRPr lang="en-IE" dirty="0">
              <a:latin typeface="Arial Rounded MT Bold" panose="020F0704030504030204" pitchFamily="34" charset="0"/>
            </a:endParaRPr>
          </a:p>
          <a:p>
            <a:r>
              <a:rPr lang="en-IE" dirty="0">
                <a:latin typeface="Arial Rounded MT Bold" panose="020F0704030504030204" pitchFamily="34" charset="0"/>
              </a:rPr>
              <a:t>I will focus mostly on ice production in my own parish. We will also introduce the people or characters involved in the industry and what  their standing in society was at the time. </a:t>
            </a:r>
          </a:p>
          <a:p>
            <a:endParaRPr lang="en-IE" dirty="0">
              <a:latin typeface="Arial Rounded MT Bold" panose="020F0704030504030204" pitchFamily="34" charset="0"/>
            </a:endParaRPr>
          </a:p>
          <a:p>
            <a:r>
              <a:rPr lang="en-IE" dirty="0">
                <a:latin typeface="Arial Rounded MT Bold" panose="020F0704030504030204" pitchFamily="34" charset="0"/>
              </a:rPr>
              <a:t>To keep this presentation interesting and informative it will be mostly visual with maps, pictures, brief extracts and sketch's making up the main body of research.</a:t>
            </a:r>
          </a:p>
          <a:p>
            <a:endParaRPr lang="en-IE" dirty="0">
              <a:latin typeface="Arial Rounded MT Bold" panose="020F0704030504030204" pitchFamily="34" charset="0"/>
            </a:endParaRPr>
          </a:p>
          <a:p>
            <a:r>
              <a:rPr lang="en-IE" dirty="0">
                <a:latin typeface="Arial Rounded MT Bold" panose="020F0704030504030204" pitchFamily="34" charset="0"/>
              </a:rPr>
              <a:t>Feel free to ask questions during or after presentation and I hope its informative.</a:t>
            </a:r>
          </a:p>
          <a:p>
            <a:endParaRPr lang="en-IE" dirty="0">
              <a:latin typeface="Arial Rounded MT Bold" panose="020F0704030504030204" pitchFamily="34" charset="0"/>
            </a:endParaRPr>
          </a:p>
          <a:p>
            <a:endParaRPr lang="en-IE" dirty="0">
              <a:latin typeface="Arial Rounded MT Bold" panose="020F0704030504030204" pitchFamily="34" charset="0"/>
            </a:endParaRPr>
          </a:p>
          <a:p>
            <a:endParaRPr lang="en-IE" dirty="0">
              <a:latin typeface="Arial Rounded MT Bold" panose="020F0704030504030204" pitchFamily="34" charset="0"/>
            </a:endParaRPr>
          </a:p>
          <a:p>
            <a:r>
              <a:rPr lang="en-IE" dirty="0"/>
              <a:t>  </a:t>
            </a:r>
          </a:p>
        </p:txBody>
      </p:sp>
    </p:spTree>
    <p:extLst>
      <p:ext uri="{BB962C8B-B14F-4D97-AF65-F5344CB8AC3E}">
        <p14:creationId xmlns:p14="http://schemas.microsoft.com/office/powerpoint/2010/main" val="2027854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706624" y="0"/>
            <a:ext cx="9034272" cy="461665"/>
          </a:xfrm>
          <a:prstGeom prst="rect">
            <a:avLst/>
          </a:prstGeom>
          <a:noFill/>
        </p:spPr>
        <p:txBody>
          <a:bodyPr wrap="square" rtlCol="0">
            <a:spAutoFit/>
          </a:bodyPr>
          <a:lstStyle/>
          <a:p>
            <a:pPr algn="ctr"/>
            <a:r>
              <a:rPr lang="en-IE" sz="2400" b="1" dirty="0">
                <a:solidFill>
                  <a:srgbClr val="FF0000"/>
                </a:solidFill>
              </a:rPr>
              <a:t>Brief Ice House Description</a:t>
            </a:r>
          </a:p>
        </p:txBody>
      </p:sp>
      <p:pic>
        <p:nvPicPr>
          <p:cNvPr id="4" name="Picture 3"/>
          <p:cNvPicPr/>
          <p:nvPr/>
        </p:nvPicPr>
        <p:blipFill>
          <a:blip r:embed="rId2"/>
          <a:stretch>
            <a:fillRect/>
          </a:stretch>
        </p:blipFill>
        <p:spPr>
          <a:xfrm>
            <a:off x="5715001" y="649224"/>
            <a:ext cx="6336792" cy="5623560"/>
          </a:xfrm>
          <a:prstGeom prst="rect">
            <a:avLst/>
          </a:prstGeom>
        </p:spPr>
      </p:pic>
      <p:sp>
        <p:nvSpPr>
          <p:cNvPr id="6" name="TextBox 5"/>
          <p:cNvSpPr txBox="1"/>
          <p:nvPr/>
        </p:nvSpPr>
        <p:spPr>
          <a:xfrm>
            <a:off x="2633472" y="649224"/>
            <a:ext cx="3008376" cy="6463308"/>
          </a:xfrm>
          <a:prstGeom prst="rect">
            <a:avLst/>
          </a:prstGeom>
          <a:noFill/>
        </p:spPr>
        <p:txBody>
          <a:bodyPr wrap="square" rtlCol="0">
            <a:spAutoFit/>
          </a:bodyPr>
          <a:lstStyle/>
          <a:p>
            <a:r>
              <a:rPr lang="en-IE" dirty="0">
                <a:latin typeface="Arial Rounded MT Bold" panose="020F0704030504030204" pitchFamily="34" charset="0"/>
              </a:rPr>
              <a:t>Ice houses had two main functions.</a:t>
            </a:r>
          </a:p>
          <a:p>
            <a:r>
              <a:rPr lang="en-IE" dirty="0">
                <a:latin typeface="Arial Rounded MT Bold" panose="020F0704030504030204" pitchFamily="34" charset="0"/>
              </a:rPr>
              <a:t>1= Food preservation.</a:t>
            </a:r>
          </a:p>
          <a:p>
            <a:r>
              <a:rPr lang="en-IE" dirty="0">
                <a:latin typeface="Arial Rounded MT Bold" panose="020F0704030504030204" pitchFamily="34" charset="0"/>
              </a:rPr>
              <a:t>2= Ice preservation.</a:t>
            </a:r>
          </a:p>
          <a:p>
            <a:endParaRPr lang="en-IE" dirty="0">
              <a:latin typeface="Arial Rounded MT Bold" panose="020F0704030504030204" pitchFamily="34" charset="0"/>
            </a:endParaRPr>
          </a:p>
          <a:p>
            <a:r>
              <a:rPr lang="en-IE" dirty="0">
                <a:latin typeface="+mj-lt"/>
              </a:rPr>
              <a:t>They were built of stone or brick, with the roofs either stone, brick, slate or thatch.</a:t>
            </a:r>
          </a:p>
          <a:p>
            <a:endParaRPr lang="en-IE" dirty="0">
              <a:latin typeface="Arial Rounded MT Bold" panose="020F0704030504030204" pitchFamily="34" charset="0"/>
            </a:endParaRPr>
          </a:p>
          <a:p>
            <a:r>
              <a:rPr lang="en-IE" dirty="0">
                <a:latin typeface="Arial Rounded MT Bold" panose="020F0704030504030204" pitchFamily="34" charset="0"/>
              </a:rPr>
              <a:t>The first recorded in Britain or Ireland was in 1619. King James the 1</a:t>
            </a:r>
            <a:r>
              <a:rPr lang="en-IE" baseline="30000" dirty="0">
                <a:latin typeface="Arial Rounded MT Bold" panose="020F0704030504030204" pitchFamily="34" charset="0"/>
              </a:rPr>
              <a:t>st</a:t>
            </a:r>
            <a:r>
              <a:rPr lang="en-IE" dirty="0">
                <a:latin typeface="Arial Rounded MT Bold" panose="020F0704030504030204" pitchFamily="34" charset="0"/>
              </a:rPr>
              <a:t> in Greenwich Park.</a:t>
            </a:r>
          </a:p>
          <a:p>
            <a:endParaRPr lang="en-IE" dirty="0">
              <a:latin typeface="Arial Rounded MT Bold" panose="020F0704030504030204" pitchFamily="34" charset="0"/>
            </a:endParaRPr>
          </a:p>
          <a:p>
            <a:r>
              <a:rPr lang="en-IE" dirty="0">
                <a:latin typeface="+mj-lt"/>
              </a:rPr>
              <a:t>Mostly built in Ireland in the late 18</a:t>
            </a:r>
            <a:r>
              <a:rPr lang="en-IE" baseline="30000" dirty="0">
                <a:latin typeface="+mj-lt"/>
              </a:rPr>
              <a:t>th</a:t>
            </a:r>
            <a:r>
              <a:rPr lang="en-IE" dirty="0">
                <a:latin typeface="+mj-lt"/>
              </a:rPr>
              <a:t> and into the 19</a:t>
            </a:r>
            <a:r>
              <a:rPr lang="en-IE" baseline="30000" dirty="0">
                <a:latin typeface="+mj-lt"/>
              </a:rPr>
              <a:t>th</a:t>
            </a:r>
            <a:r>
              <a:rPr lang="en-IE" dirty="0">
                <a:latin typeface="+mj-lt"/>
              </a:rPr>
              <a:t> century.</a:t>
            </a:r>
          </a:p>
          <a:p>
            <a:endParaRPr lang="en-IE" dirty="0">
              <a:latin typeface="Arial Rounded MT Bold" panose="020F0704030504030204" pitchFamily="34" charset="0"/>
            </a:endParaRPr>
          </a:p>
          <a:p>
            <a:r>
              <a:rPr lang="en-IE" dirty="0">
                <a:latin typeface="Arial Rounded MT Bold" panose="020F0704030504030204" pitchFamily="34" charset="0"/>
              </a:rPr>
              <a:t>A large portion of the Ice Houses of Ireland are in the big house estates.</a:t>
            </a:r>
          </a:p>
          <a:p>
            <a:endParaRPr lang="en-IE" dirty="0"/>
          </a:p>
        </p:txBody>
      </p:sp>
      <p:sp>
        <p:nvSpPr>
          <p:cNvPr id="7" name="TextBox 6"/>
          <p:cNvSpPr txBox="1"/>
          <p:nvPr/>
        </p:nvSpPr>
        <p:spPr>
          <a:xfrm>
            <a:off x="5724144" y="6336792"/>
            <a:ext cx="6281928" cy="369332"/>
          </a:xfrm>
          <a:prstGeom prst="rect">
            <a:avLst/>
          </a:prstGeom>
          <a:noFill/>
        </p:spPr>
        <p:txBody>
          <a:bodyPr wrap="square" rtlCol="0">
            <a:spAutoFit/>
          </a:bodyPr>
          <a:lstStyle/>
          <a:p>
            <a:r>
              <a:rPr lang="en-IE" b="1" dirty="0"/>
              <a:t>Ice House, Carnfunnock Country Park (Antrim)</a:t>
            </a:r>
            <a:endParaRPr lang="en-IE" dirty="0"/>
          </a:p>
        </p:txBody>
      </p:sp>
    </p:spTree>
    <p:extLst>
      <p:ext uri="{BB962C8B-B14F-4D97-AF65-F5344CB8AC3E}">
        <p14:creationId xmlns:p14="http://schemas.microsoft.com/office/powerpoint/2010/main" val="20980226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6958584" y="161517"/>
            <a:ext cx="5149358" cy="2581683"/>
          </a:xfrm>
          <a:prstGeom prst="rect">
            <a:avLst/>
          </a:prstGeom>
        </p:spPr>
      </p:pic>
      <p:pic>
        <p:nvPicPr>
          <p:cNvPr id="5" name="Picture 4"/>
          <p:cNvPicPr/>
          <p:nvPr/>
        </p:nvPicPr>
        <p:blipFill>
          <a:blip r:embed="rId3"/>
          <a:stretch>
            <a:fillRect/>
          </a:stretch>
        </p:blipFill>
        <p:spPr>
          <a:xfrm>
            <a:off x="2157985" y="2642616"/>
            <a:ext cx="4672583" cy="4142232"/>
          </a:xfrm>
          <a:prstGeom prst="rect">
            <a:avLst/>
          </a:prstGeom>
        </p:spPr>
      </p:pic>
      <p:sp>
        <p:nvSpPr>
          <p:cNvPr id="6" name="TextBox 5"/>
          <p:cNvSpPr txBox="1"/>
          <p:nvPr/>
        </p:nvSpPr>
        <p:spPr>
          <a:xfrm>
            <a:off x="2478024" y="161517"/>
            <a:ext cx="4352544" cy="2585323"/>
          </a:xfrm>
          <a:prstGeom prst="rect">
            <a:avLst/>
          </a:prstGeom>
          <a:noFill/>
        </p:spPr>
        <p:txBody>
          <a:bodyPr wrap="square" rtlCol="0">
            <a:spAutoFit/>
          </a:bodyPr>
          <a:lstStyle/>
          <a:p>
            <a:r>
              <a:rPr lang="en-IE" dirty="0">
                <a:latin typeface="Arial Rounded MT Bold" panose="020F0704030504030204" pitchFamily="34" charset="0"/>
              </a:rPr>
              <a:t>In most cases 1/3 of the chamber was above ground with 2/3 below.</a:t>
            </a:r>
          </a:p>
          <a:p>
            <a:endParaRPr lang="en-IE" dirty="0">
              <a:latin typeface="Arial Rounded MT Bold" panose="020F0704030504030204" pitchFamily="34" charset="0"/>
            </a:endParaRPr>
          </a:p>
          <a:p>
            <a:r>
              <a:rPr lang="en-IE" dirty="0">
                <a:latin typeface="+mj-lt"/>
              </a:rPr>
              <a:t>A passageway of varied length to repel heat had 1,2 or sometimes 3 doors.</a:t>
            </a:r>
          </a:p>
          <a:p>
            <a:endParaRPr lang="en-IE" dirty="0">
              <a:latin typeface="Arial Rounded MT Bold" panose="020F0704030504030204" pitchFamily="34" charset="0"/>
            </a:endParaRPr>
          </a:p>
          <a:p>
            <a:r>
              <a:rPr lang="en-IE" dirty="0">
                <a:latin typeface="Arial Rounded MT Bold" panose="020F0704030504030204" pitchFamily="34" charset="0"/>
              </a:rPr>
              <a:t>Access hatch's were built into some to allow daily usage.</a:t>
            </a:r>
          </a:p>
        </p:txBody>
      </p:sp>
      <p:sp>
        <p:nvSpPr>
          <p:cNvPr id="7" name="TextBox 6"/>
          <p:cNvSpPr txBox="1"/>
          <p:nvPr/>
        </p:nvSpPr>
        <p:spPr>
          <a:xfrm>
            <a:off x="7123819" y="3478223"/>
            <a:ext cx="4818888" cy="3693319"/>
          </a:xfrm>
          <a:prstGeom prst="rect">
            <a:avLst/>
          </a:prstGeom>
          <a:noFill/>
        </p:spPr>
        <p:txBody>
          <a:bodyPr wrap="square" rtlCol="0">
            <a:spAutoFit/>
          </a:bodyPr>
          <a:lstStyle/>
          <a:p>
            <a:r>
              <a:rPr lang="en-IE" dirty="0">
                <a:latin typeface="Arial Rounded MT Bold" panose="020F0704030504030204" pitchFamily="34" charset="0"/>
              </a:rPr>
              <a:t>A typical ice house would have had an egg shaped pit or chamber with an internal height of 10/15 feet.</a:t>
            </a:r>
          </a:p>
          <a:p>
            <a:endParaRPr lang="en-IE" dirty="0">
              <a:latin typeface="Arial Rounded MT Bold" panose="020F0704030504030204" pitchFamily="34" charset="0"/>
            </a:endParaRPr>
          </a:p>
          <a:p>
            <a:r>
              <a:rPr lang="en-IE" dirty="0">
                <a:latin typeface="+mj-lt"/>
              </a:rPr>
              <a:t>A internal diameter of 8 or 10 feet was common, with passageways of 5 or 6 feet.</a:t>
            </a:r>
          </a:p>
          <a:p>
            <a:endParaRPr lang="en-IE" dirty="0">
              <a:latin typeface="Arial Rounded MT Bold" panose="020F0704030504030204" pitchFamily="34" charset="0"/>
            </a:endParaRPr>
          </a:p>
          <a:p>
            <a:r>
              <a:rPr lang="en-IE" dirty="0">
                <a:latin typeface="Arial Rounded MT Bold" panose="020F0704030504030204" pitchFamily="34" charset="0"/>
              </a:rPr>
              <a:t>The structure would be covered over with soil and subsequent vegetation in a lot of cases. </a:t>
            </a:r>
          </a:p>
          <a:p>
            <a:endParaRPr lang="en-IE" dirty="0"/>
          </a:p>
          <a:p>
            <a:endParaRPr lang="en-IE" dirty="0"/>
          </a:p>
        </p:txBody>
      </p:sp>
      <p:sp>
        <p:nvSpPr>
          <p:cNvPr id="8" name="TextBox 7"/>
          <p:cNvSpPr txBox="1"/>
          <p:nvPr/>
        </p:nvSpPr>
        <p:spPr>
          <a:xfrm>
            <a:off x="7562088" y="2743200"/>
            <a:ext cx="3785616" cy="276999"/>
          </a:xfrm>
          <a:prstGeom prst="rect">
            <a:avLst/>
          </a:prstGeom>
          <a:noFill/>
        </p:spPr>
        <p:txBody>
          <a:bodyPr wrap="square" rtlCol="0">
            <a:spAutoFit/>
          </a:bodyPr>
          <a:lstStyle/>
          <a:p>
            <a:pPr algn="ctr"/>
            <a:r>
              <a:rPr lang="en-IE" sz="1200" i="1" dirty="0"/>
              <a:t>Faithlegg house estate.</a:t>
            </a:r>
          </a:p>
        </p:txBody>
      </p:sp>
    </p:spTree>
    <p:extLst>
      <p:ext uri="{BB962C8B-B14F-4D97-AF65-F5344CB8AC3E}">
        <p14:creationId xmlns:p14="http://schemas.microsoft.com/office/powerpoint/2010/main" val="30929056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a:stretch>
            <a:fillRect/>
          </a:stretch>
        </p:blipFill>
        <p:spPr>
          <a:xfrm>
            <a:off x="5431536" y="91440"/>
            <a:ext cx="6684263" cy="4398264"/>
          </a:xfrm>
          <a:prstGeom prst="rect">
            <a:avLst/>
          </a:prstGeom>
        </p:spPr>
      </p:pic>
      <p:sp>
        <p:nvSpPr>
          <p:cNvPr id="3" name="TextBox 2"/>
          <p:cNvSpPr txBox="1"/>
          <p:nvPr/>
        </p:nvSpPr>
        <p:spPr>
          <a:xfrm>
            <a:off x="2231136" y="201168"/>
            <a:ext cx="3200400" cy="7017306"/>
          </a:xfrm>
          <a:prstGeom prst="rect">
            <a:avLst/>
          </a:prstGeom>
          <a:noFill/>
        </p:spPr>
        <p:txBody>
          <a:bodyPr wrap="square" rtlCol="0">
            <a:spAutoFit/>
          </a:bodyPr>
          <a:lstStyle/>
          <a:p>
            <a:r>
              <a:rPr lang="en-IE" dirty="0">
                <a:latin typeface="Arial Rounded MT Bold" panose="020F0704030504030204" pitchFamily="34" charset="0"/>
              </a:rPr>
              <a:t>Drains to allow any melted water escape.</a:t>
            </a:r>
          </a:p>
          <a:p>
            <a:r>
              <a:rPr lang="en-IE" dirty="0">
                <a:latin typeface="Arial Rounded MT Bold" panose="020F0704030504030204" pitchFamily="34" charset="0"/>
              </a:rPr>
              <a:t>Water will melt ice quicker than natural heat.</a:t>
            </a:r>
          </a:p>
          <a:p>
            <a:endParaRPr lang="en-IE" dirty="0">
              <a:latin typeface="Arial Rounded MT Bold" panose="020F0704030504030204" pitchFamily="34" charset="0"/>
            </a:endParaRPr>
          </a:p>
          <a:p>
            <a:r>
              <a:rPr lang="en-IE" dirty="0">
                <a:latin typeface="+mj-lt"/>
              </a:rPr>
              <a:t>Other technology included a sump on the drains to stop warm air rising up drain.</a:t>
            </a:r>
          </a:p>
          <a:p>
            <a:endParaRPr lang="en-IE" dirty="0">
              <a:latin typeface="Arial Rounded MT Bold" panose="020F0704030504030204" pitchFamily="34" charset="0"/>
            </a:endParaRPr>
          </a:p>
          <a:p>
            <a:r>
              <a:rPr lang="en-IE" dirty="0">
                <a:latin typeface="Arial Rounded MT Bold" panose="020F0704030504030204" pitchFamily="34" charset="0"/>
              </a:rPr>
              <a:t>Bottom concaved floor had a cartwheel laid over drain hole to keep it clear. </a:t>
            </a:r>
          </a:p>
          <a:p>
            <a:endParaRPr lang="en-IE" dirty="0">
              <a:latin typeface="Arial Rounded MT Bold" panose="020F0704030504030204" pitchFamily="34" charset="0"/>
            </a:endParaRPr>
          </a:p>
          <a:p>
            <a:r>
              <a:rPr lang="en-IE" dirty="0">
                <a:latin typeface="+mj-lt"/>
              </a:rPr>
              <a:t>Straw or sawdust was also used to insulate ice from the chambers floor and walls. (also at doors)</a:t>
            </a:r>
          </a:p>
          <a:p>
            <a:endParaRPr lang="en-IE" dirty="0">
              <a:latin typeface="Arial Rounded MT Bold" panose="020F0704030504030204" pitchFamily="34" charset="0"/>
            </a:endParaRPr>
          </a:p>
          <a:p>
            <a:r>
              <a:rPr lang="en-IE" dirty="0">
                <a:latin typeface="Arial Rounded MT Bold" panose="020F0704030504030204" pitchFamily="34" charset="0"/>
              </a:rPr>
              <a:t>Cavity walls were rare but used as insulation and for drainage.(100 years before houses!)</a:t>
            </a:r>
          </a:p>
          <a:p>
            <a:endParaRPr lang="en-IE" dirty="0"/>
          </a:p>
          <a:p>
            <a:endParaRPr lang="en-IE" dirty="0"/>
          </a:p>
        </p:txBody>
      </p:sp>
      <p:pic>
        <p:nvPicPr>
          <p:cNvPr id="4" name="Picture 3"/>
          <p:cNvPicPr/>
          <p:nvPr/>
        </p:nvPicPr>
        <p:blipFill>
          <a:blip r:embed="rId3"/>
          <a:stretch>
            <a:fillRect/>
          </a:stretch>
        </p:blipFill>
        <p:spPr>
          <a:xfrm>
            <a:off x="9226296" y="4489704"/>
            <a:ext cx="2313432" cy="1938528"/>
          </a:xfrm>
          <a:prstGeom prst="rect">
            <a:avLst/>
          </a:prstGeom>
        </p:spPr>
      </p:pic>
      <p:sp>
        <p:nvSpPr>
          <p:cNvPr id="5" name="TextBox 4"/>
          <p:cNvSpPr txBox="1"/>
          <p:nvPr/>
        </p:nvSpPr>
        <p:spPr>
          <a:xfrm>
            <a:off x="6291072" y="4901184"/>
            <a:ext cx="2240280" cy="923330"/>
          </a:xfrm>
          <a:prstGeom prst="rect">
            <a:avLst/>
          </a:prstGeom>
          <a:noFill/>
        </p:spPr>
        <p:txBody>
          <a:bodyPr wrap="square" rtlCol="0">
            <a:spAutoFit/>
          </a:bodyPr>
          <a:lstStyle/>
          <a:p>
            <a:r>
              <a:rPr lang="en-IE" dirty="0"/>
              <a:t>Food at (a)</a:t>
            </a:r>
          </a:p>
          <a:p>
            <a:r>
              <a:rPr lang="en-IE" dirty="0"/>
              <a:t>Straw at  (b)</a:t>
            </a:r>
          </a:p>
          <a:p>
            <a:endParaRPr lang="en-IE" dirty="0"/>
          </a:p>
        </p:txBody>
      </p:sp>
      <p:sp>
        <p:nvSpPr>
          <p:cNvPr id="6" name="TextBox 5"/>
          <p:cNvSpPr txBox="1"/>
          <p:nvPr/>
        </p:nvSpPr>
        <p:spPr>
          <a:xfrm>
            <a:off x="9226296" y="6428232"/>
            <a:ext cx="2313432" cy="276999"/>
          </a:xfrm>
          <a:prstGeom prst="rect">
            <a:avLst/>
          </a:prstGeom>
          <a:noFill/>
        </p:spPr>
        <p:txBody>
          <a:bodyPr wrap="square" rtlCol="0">
            <a:spAutoFit/>
          </a:bodyPr>
          <a:lstStyle/>
          <a:p>
            <a:pPr algn="ctr"/>
            <a:r>
              <a:rPr lang="en-IE" sz="1200" i="1" dirty="0"/>
              <a:t>Access hole</a:t>
            </a:r>
          </a:p>
        </p:txBody>
      </p:sp>
    </p:spTree>
    <p:extLst>
      <p:ext uri="{BB962C8B-B14F-4D97-AF65-F5344CB8AC3E}">
        <p14:creationId xmlns:p14="http://schemas.microsoft.com/office/powerpoint/2010/main" val="4969413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935224" y="182880"/>
            <a:ext cx="8622792" cy="461665"/>
          </a:xfrm>
          <a:prstGeom prst="rect">
            <a:avLst/>
          </a:prstGeom>
          <a:noFill/>
        </p:spPr>
        <p:txBody>
          <a:bodyPr wrap="square" rtlCol="0">
            <a:spAutoFit/>
          </a:bodyPr>
          <a:lstStyle/>
          <a:p>
            <a:pPr algn="ctr"/>
            <a:r>
              <a:rPr lang="en-IE" sz="2400" dirty="0">
                <a:solidFill>
                  <a:srgbClr val="FF0000"/>
                </a:solidFill>
              </a:rPr>
              <a:t>List of ice and ice house uses.</a:t>
            </a:r>
          </a:p>
        </p:txBody>
      </p:sp>
      <p:sp>
        <p:nvSpPr>
          <p:cNvPr id="3" name="TextBox 2"/>
          <p:cNvSpPr txBox="1"/>
          <p:nvPr/>
        </p:nvSpPr>
        <p:spPr>
          <a:xfrm>
            <a:off x="2825496" y="877824"/>
            <a:ext cx="8878824" cy="7294305"/>
          </a:xfrm>
          <a:prstGeom prst="rect">
            <a:avLst/>
          </a:prstGeom>
          <a:noFill/>
        </p:spPr>
        <p:txBody>
          <a:bodyPr wrap="square" rtlCol="0">
            <a:spAutoFit/>
          </a:bodyPr>
          <a:lstStyle/>
          <a:p>
            <a:pPr marL="285750" indent="-285750">
              <a:buFont typeface="Wingdings" panose="05000000000000000000" pitchFamily="2" charset="2"/>
              <a:buChar char="v"/>
            </a:pPr>
            <a:r>
              <a:rPr lang="en-IE" dirty="0">
                <a:latin typeface="Arial Rounded MT Bold" panose="020F0704030504030204" pitchFamily="34" charset="0"/>
              </a:rPr>
              <a:t>Preservation of fish, poultry, bacon and game for domestic use.</a:t>
            </a:r>
          </a:p>
          <a:p>
            <a:pPr marL="285750" indent="-285750">
              <a:buFont typeface="Wingdings" panose="05000000000000000000" pitchFamily="2" charset="2"/>
              <a:buChar char="v"/>
            </a:pPr>
            <a:endParaRPr lang="en-IE" dirty="0">
              <a:latin typeface="Arial Rounded MT Bold" panose="020F0704030504030204" pitchFamily="34" charset="0"/>
            </a:endParaRPr>
          </a:p>
          <a:p>
            <a:pPr marL="285750" indent="-285750">
              <a:buFont typeface="Wingdings" panose="05000000000000000000" pitchFamily="2" charset="2"/>
              <a:buChar char="v"/>
            </a:pPr>
            <a:r>
              <a:rPr lang="en-IE" dirty="0">
                <a:latin typeface="Arial Rounded MT Bold" panose="020F0704030504030204" pitchFamily="34" charset="0"/>
              </a:rPr>
              <a:t>Used to cool drinks. </a:t>
            </a:r>
          </a:p>
          <a:p>
            <a:pPr marL="285750" indent="-285750">
              <a:buFont typeface="Wingdings" panose="05000000000000000000" pitchFamily="2" charset="2"/>
              <a:buChar char="v"/>
            </a:pPr>
            <a:endParaRPr lang="en-IE" dirty="0">
              <a:latin typeface="Arial Rounded MT Bold" panose="020F0704030504030204" pitchFamily="34" charset="0"/>
            </a:endParaRPr>
          </a:p>
          <a:p>
            <a:pPr marL="285750" indent="-285750">
              <a:buFont typeface="Wingdings" panose="05000000000000000000" pitchFamily="2" charset="2"/>
              <a:buChar char="v"/>
            </a:pPr>
            <a:r>
              <a:rPr lang="en-IE" dirty="0">
                <a:latin typeface="Arial Rounded MT Bold" panose="020F0704030504030204" pitchFamily="34" charset="0"/>
              </a:rPr>
              <a:t>The preparation of ice-cream and sorbet deserts.</a:t>
            </a:r>
          </a:p>
          <a:p>
            <a:pPr marL="285750" indent="-285750">
              <a:buFont typeface="Wingdings" panose="05000000000000000000" pitchFamily="2" charset="2"/>
              <a:buChar char="v"/>
            </a:pPr>
            <a:endParaRPr lang="en-IE" dirty="0">
              <a:latin typeface="Arial Rounded MT Bold" panose="020F0704030504030204" pitchFamily="34" charset="0"/>
            </a:endParaRPr>
          </a:p>
          <a:p>
            <a:pPr marL="285750" indent="-285750">
              <a:buFont typeface="Wingdings" panose="05000000000000000000" pitchFamily="2" charset="2"/>
              <a:buChar char="v"/>
            </a:pPr>
            <a:r>
              <a:rPr lang="en-IE" dirty="0">
                <a:latin typeface="Arial Rounded MT Bold" panose="020F0704030504030204" pitchFamily="34" charset="0"/>
              </a:rPr>
              <a:t>In lofts over bacon as its being cured. (Larger facility's)</a:t>
            </a:r>
          </a:p>
          <a:p>
            <a:pPr marL="285750" indent="-285750">
              <a:buFont typeface="Wingdings" panose="05000000000000000000" pitchFamily="2" charset="2"/>
              <a:buChar char="v"/>
            </a:pPr>
            <a:endParaRPr lang="en-IE" dirty="0">
              <a:latin typeface="Arial Rounded MT Bold" panose="020F0704030504030204" pitchFamily="34" charset="0"/>
            </a:endParaRPr>
          </a:p>
          <a:p>
            <a:pPr marL="285750" indent="-285750">
              <a:buFont typeface="Wingdings" panose="05000000000000000000" pitchFamily="2" charset="2"/>
              <a:buChar char="v"/>
            </a:pPr>
            <a:r>
              <a:rPr lang="en-IE" dirty="0">
                <a:latin typeface="Arial Rounded MT Bold" panose="020F0704030504030204" pitchFamily="34" charset="0"/>
              </a:rPr>
              <a:t>Supplying hospitals and doctors to aid healing from injury's. (Fever reduction)</a:t>
            </a:r>
          </a:p>
          <a:p>
            <a:pPr marL="285750" indent="-285750">
              <a:buFont typeface="Wingdings" panose="05000000000000000000" pitchFamily="2" charset="2"/>
              <a:buChar char="v"/>
            </a:pPr>
            <a:endParaRPr lang="en-IE" dirty="0">
              <a:latin typeface="Arial Rounded MT Bold" panose="020F0704030504030204" pitchFamily="34" charset="0"/>
            </a:endParaRPr>
          </a:p>
          <a:p>
            <a:pPr marL="285750" indent="-285750">
              <a:buFont typeface="Wingdings" panose="05000000000000000000" pitchFamily="2" charset="2"/>
              <a:buChar char="v"/>
            </a:pPr>
            <a:r>
              <a:rPr lang="en-IE" dirty="0">
                <a:latin typeface="Arial Rounded MT Bold" panose="020F0704030504030204" pitchFamily="34" charset="0"/>
              </a:rPr>
              <a:t>Preserving foods for export journeys.</a:t>
            </a:r>
          </a:p>
          <a:p>
            <a:pPr marL="285750" indent="-285750">
              <a:buFont typeface="Wingdings" panose="05000000000000000000" pitchFamily="2" charset="2"/>
              <a:buChar char="v"/>
            </a:pPr>
            <a:endParaRPr lang="en-IE" dirty="0">
              <a:latin typeface="Arial Rounded MT Bold" panose="020F0704030504030204" pitchFamily="34" charset="0"/>
            </a:endParaRPr>
          </a:p>
          <a:p>
            <a:pPr marL="285750" indent="-285750">
              <a:buFont typeface="Wingdings" panose="05000000000000000000" pitchFamily="2" charset="2"/>
              <a:buChar char="v"/>
            </a:pPr>
            <a:r>
              <a:rPr lang="en-IE" dirty="0">
                <a:latin typeface="Arial Rounded MT Bold" panose="020F0704030504030204" pitchFamily="34" charset="0"/>
              </a:rPr>
              <a:t>Helped landlords show off their wealth and grandeur.</a:t>
            </a:r>
          </a:p>
          <a:p>
            <a:pPr marL="285750" indent="-285750">
              <a:buFont typeface="Wingdings" panose="05000000000000000000" pitchFamily="2" charset="2"/>
              <a:buChar char="v"/>
            </a:pPr>
            <a:endParaRPr lang="en-IE" dirty="0">
              <a:latin typeface="Arial Rounded MT Bold" panose="020F0704030504030204" pitchFamily="34" charset="0"/>
            </a:endParaRPr>
          </a:p>
          <a:p>
            <a:pPr marL="285750" indent="-285750">
              <a:buFont typeface="Wingdings" panose="05000000000000000000" pitchFamily="2" charset="2"/>
              <a:buChar char="v"/>
            </a:pPr>
            <a:r>
              <a:rPr lang="en-IE" dirty="0">
                <a:latin typeface="Arial Rounded MT Bold" panose="020F0704030504030204" pitchFamily="34" charset="0"/>
              </a:rPr>
              <a:t>Increases milks shelf life.</a:t>
            </a:r>
          </a:p>
          <a:p>
            <a:pPr marL="285750" indent="-285750">
              <a:buFont typeface="Wingdings" panose="05000000000000000000" pitchFamily="2" charset="2"/>
              <a:buChar char="v"/>
            </a:pPr>
            <a:endParaRPr lang="en-IE" dirty="0">
              <a:latin typeface="Arial Rounded MT Bold" panose="020F0704030504030204" pitchFamily="34" charset="0"/>
            </a:endParaRPr>
          </a:p>
          <a:p>
            <a:pPr marL="285750" indent="-285750">
              <a:buFont typeface="Wingdings" panose="05000000000000000000" pitchFamily="2" charset="2"/>
              <a:buChar char="v"/>
            </a:pPr>
            <a:r>
              <a:rPr lang="en-IE" dirty="0">
                <a:latin typeface="Arial Rounded MT Bold" panose="020F0704030504030204" pitchFamily="34" charset="0"/>
              </a:rPr>
              <a:t>Butter and vegetable's kept fresher.</a:t>
            </a:r>
          </a:p>
          <a:p>
            <a:pPr marL="285750" indent="-285750">
              <a:buFont typeface="Wingdings" panose="05000000000000000000" pitchFamily="2" charset="2"/>
              <a:buChar char="v"/>
            </a:pPr>
            <a:endParaRPr lang="en-IE" dirty="0">
              <a:latin typeface="Arial Rounded MT Bold" panose="020F0704030504030204" pitchFamily="34" charset="0"/>
            </a:endParaRPr>
          </a:p>
          <a:p>
            <a:pPr marL="285750" indent="-285750">
              <a:buFont typeface="Wingdings" panose="05000000000000000000" pitchFamily="2" charset="2"/>
              <a:buChar char="v"/>
            </a:pPr>
            <a:r>
              <a:rPr lang="en-IE" dirty="0">
                <a:latin typeface="Arial Rounded MT Bold" panose="020F0704030504030204" pitchFamily="34" charset="0"/>
              </a:rPr>
              <a:t>As air raid shelters during world war 1 and 2.</a:t>
            </a:r>
          </a:p>
          <a:p>
            <a:pPr marL="285750" indent="-285750">
              <a:buFont typeface="Wingdings" panose="05000000000000000000" pitchFamily="2" charset="2"/>
              <a:buChar char="v"/>
            </a:pPr>
            <a:endParaRPr lang="en-IE" dirty="0"/>
          </a:p>
          <a:p>
            <a:pPr marL="285750" indent="-285750">
              <a:buFont typeface="Wingdings" panose="05000000000000000000" pitchFamily="2" charset="2"/>
              <a:buChar char="v"/>
            </a:pPr>
            <a:endParaRPr lang="en-IE" dirty="0"/>
          </a:p>
          <a:p>
            <a:pPr marL="285750" indent="-285750">
              <a:buFont typeface="Wingdings" panose="05000000000000000000" pitchFamily="2" charset="2"/>
              <a:buChar char="v"/>
            </a:pPr>
            <a:endParaRPr lang="en-IE" dirty="0"/>
          </a:p>
          <a:p>
            <a:pPr marL="285750" indent="-285750">
              <a:buFont typeface="Wingdings" panose="05000000000000000000" pitchFamily="2" charset="2"/>
              <a:buChar char="v"/>
            </a:pPr>
            <a:endParaRPr lang="en-IE" dirty="0"/>
          </a:p>
          <a:p>
            <a:pPr marL="285750" indent="-285750">
              <a:buFont typeface="Wingdings" panose="05000000000000000000" pitchFamily="2" charset="2"/>
              <a:buChar char="v"/>
            </a:pPr>
            <a:endParaRPr lang="en-IE" dirty="0"/>
          </a:p>
          <a:p>
            <a:pPr marL="285750" indent="-285750">
              <a:buFont typeface="Wingdings" panose="05000000000000000000" pitchFamily="2" charset="2"/>
              <a:buChar char="v"/>
            </a:pPr>
            <a:endParaRPr lang="en-IE" dirty="0"/>
          </a:p>
        </p:txBody>
      </p:sp>
    </p:spTree>
    <p:extLst>
      <p:ext uri="{BB962C8B-B14F-4D97-AF65-F5344CB8AC3E}">
        <p14:creationId xmlns:p14="http://schemas.microsoft.com/office/powerpoint/2010/main" val="32676822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05456" y="73152"/>
            <a:ext cx="9610344" cy="461665"/>
          </a:xfrm>
          <a:prstGeom prst="rect">
            <a:avLst/>
          </a:prstGeom>
          <a:noFill/>
        </p:spPr>
        <p:txBody>
          <a:bodyPr wrap="square" rtlCol="0">
            <a:spAutoFit/>
          </a:bodyPr>
          <a:lstStyle/>
          <a:p>
            <a:pPr algn="ctr"/>
            <a:r>
              <a:rPr lang="en-IE" sz="2400" dirty="0">
                <a:solidFill>
                  <a:srgbClr val="FF0000"/>
                </a:solidFill>
                <a:latin typeface="Arial Black" panose="020B0A04020102020204" pitchFamily="34" charset="0"/>
              </a:rPr>
              <a:t>Ice House construction criteria </a:t>
            </a:r>
          </a:p>
        </p:txBody>
      </p:sp>
      <p:sp>
        <p:nvSpPr>
          <p:cNvPr id="3" name="TextBox 2"/>
          <p:cNvSpPr txBox="1"/>
          <p:nvPr/>
        </p:nvSpPr>
        <p:spPr>
          <a:xfrm>
            <a:off x="2670048" y="786384"/>
            <a:ext cx="9336024" cy="2031325"/>
          </a:xfrm>
          <a:prstGeom prst="rect">
            <a:avLst/>
          </a:prstGeom>
          <a:noFill/>
        </p:spPr>
        <p:txBody>
          <a:bodyPr wrap="square" rtlCol="0">
            <a:spAutoFit/>
          </a:bodyPr>
          <a:lstStyle/>
          <a:p>
            <a:pPr marL="285750" indent="-285750">
              <a:buFont typeface="Wingdings" panose="05000000000000000000" pitchFamily="2" charset="2"/>
              <a:buChar char="ü"/>
            </a:pPr>
            <a:endParaRPr lang="en-IE" dirty="0"/>
          </a:p>
          <a:p>
            <a:pPr marL="285750" indent="-285750">
              <a:buFont typeface="Wingdings" panose="05000000000000000000" pitchFamily="2" charset="2"/>
              <a:buChar char="ü"/>
            </a:pPr>
            <a:r>
              <a:rPr lang="en-IE" dirty="0"/>
              <a:t>Entrance north facing.</a:t>
            </a:r>
          </a:p>
          <a:p>
            <a:pPr marL="285750" indent="-285750">
              <a:buFont typeface="Wingdings" panose="05000000000000000000" pitchFamily="2" charset="2"/>
              <a:buChar char="ü"/>
            </a:pPr>
            <a:r>
              <a:rPr lang="en-IE" dirty="0">
                <a:latin typeface="Arial Rounded MT Bold" panose="020F0704030504030204" pitchFamily="34" charset="0"/>
              </a:rPr>
              <a:t>Passageway.</a:t>
            </a:r>
          </a:p>
          <a:p>
            <a:pPr marL="285750" indent="-285750">
              <a:buFont typeface="Wingdings" panose="05000000000000000000" pitchFamily="2" charset="2"/>
              <a:buChar char="ü"/>
            </a:pPr>
            <a:r>
              <a:rPr lang="en-IE" dirty="0"/>
              <a:t> 2/3 doors.</a:t>
            </a:r>
          </a:p>
          <a:p>
            <a:pPr marL="285750" indent="-285750">
              <a:buFont typeface="Wingdings" panose="05000000000000000000" pitchFamily="2" charset="2"/>
              <a:buChar char="ü"/>
            </a:pPr>
            <a:r>
              <a:rPr lang="en-IE" dirty="0">
                <a:latin typeface="Arial Rounded MT Bold" panose="020F0704030504030204" pitchFamily="34" charset="0"/>
              </a:rPr>
              <a:t>Near lake or ice supply.</a:t>
            </a:r>
          </a:p>
          <a:p>
            <a:pPr marL="285750" indent="-285750">
              <a:buFont typeface="Wingdings" panose="05000000000000000000" pitchFamily="2" charset="2"/>
              <a:buChar char="ü"/>
            </a:pPr>
            <a:r>
              <a:rPr lang="en-IE" dirty="0"/>
              <a:t>Access and roadways important, (horses).</a:t>
            </a:r>
          </a:p>
          <a:p>
            <a:pPr marL="285750" indent="-285750">
              <a:buFont typeface="Wingdings" panose="05000000000000000000" pitchFamily="2" charset="2"/>
              <a:buChar char="ü"/>
            </a:pPr>
            <a:r>
              <a:rPr lang="en-IE" dirty="0">
                <a:latin typeface="Arial Rounded MT Bold" panose="020F0704030504030204" pitchFamily="34" charset="0"/>
              </a:rPr>
              <a:t>Egg or rugby ball shape for strength.</a:t>
            </a:r>
          </a:p>
        </p:txBody>
      </p:sp>
      <p:sp>
        <p:nvSpPr>
          <p:cNvPr id="5" name="TextBox 4"/>
          <p:cNvSpPr txBox="1"/>
          <p:nvPr/>
        </p:nvSpPr>
        <p:spPr>
          <a:xfrm>
            <a:off x="2980944" y="786384"/>
            <a:ext cx="2523744" cy="369332"/>
          </a:xfrm>
          <a:prstGeom prst="rect">
            <a:avLst/>
          </a:prstGeom>
          <a:noFill/>
        </p:spPr>
        <p:txBody>
          <a:bodyPr wrap="square" rtlCol="0">
            <a:spAutoFit/>
          </a:bodyPr>
          <a:lstStyle/>
          <a:p>
            <a:pPr algn="ctr"/>
            <a:r>
              <a:rPr lang="en-IE" b="1" i="1" dirty="0">
                <a:solidFill>
                  <a:srgbClr val="00B050"/>
                </a:solidFill>
              </a:rPr>
              <a:t>Do’s</a:t>
            </a:r>
          </a:p>
        </p:txBody>
      </p:sp>
      <p:sp>
        <p:nvSpPr>
          <p:cNvPr id="6" name="TextBox 5"/>
          <p:cNvSpPr txBox="1"/>
          <p:nvPr/>
        </p:nvSpPr>
        <p:spPr>
          <a:xfrm>
            <a:off x="3081528" y="4050792"/>
            <a:ext cx="2423160" cy="369332"/>
          </a:xfrm>
          <a:prstGeom prst="rect">
            <a:avLst/>
          </a:prstGeom>
          <a:noFill/>
        </p:spPr>
        <p:txBody>
          <a:bodyPr wrap="square" rtlCol="0">
            <a:spAutoFit/>
          </a:bodyPr>
          <a:lstStyle/>
          <a:p>
            <a:pPr algn="ctr"/>
            <a:r>
              <a:rPr lang="en-IE" b="1" dirty="0">
                <a:solidFill>
                  <a:srgbClr val="FF0000"/>
                </a:solidFill>
              </a:rPr>
              <a:t>Don’ts</a:t>
            </a:r>
          </a:p>
        </p:txBody>
      </p:sp>
      <p:sp>
        <p:nvSpPr>
          <p:cNvPr id="7" name="TextBox 6"/>
          <p:cNvSpPr txBox="1"/>
          <p:nvPr/>
        </p:nvSpPr>
        <p:spPr>
          <a:xfrm>
            <a:off x="2734056" y="4420124"/>
            <a:ext cx="5010912" cy="1477328"/>
          </a:xfrm>
          <a:prstGeom prst="rect">
            <a:avLst/>
          </a:prstGeom>
          <a:noFill/>
        </p:spPr>
        <p:txBody>
          <a:bodyPr wrap="square" rtlCol="0">
            <a:spAutoFit/>
          </a:bodyPr>
          <a:lstStyle/>
          <a:p>
            <a:pPr marL="285750" indent="-285750">
              <a:buFont typeface="Courier New" panose="02070309020205020404" pitchFamily="49" charset="0"/>
              <a:buChar char="o"/>
            </a:pPr>
            <a:r>
              <a:rPr lang="en-IE" dirty="0">
                <a:latin typeface="Arial Rounded MT Bold" panose="020F0704030504030204" pitchFamily="34" charset="0"/>
              </a:rPr>
              <a:t>Not under trees, (damp)</a:t>
            </a:r>
          </a:p>
          <a:p>
            <a:pPr marL="285750" indent="-285750">
              <a:buFont typeface="Courier New" panose="02070309020205020404" pitchFamily="49" charset="0"/>
              <a:buChar char="o"/>
            </a:pPr>
            <a:r>
              <a:rPr lang="en-IE" dirty="0"/>
              <a:t>Good drainage below chamber drain.</a:t>
            </a:r>
          </a:p>
          <a:p>
            <a:pPr marL="285750" indent="-285750">
              <a:buFont typeface="Courier New" panose="02070309020205020404" pitchFamily="49" charset="0"/>
              <a:buChar char="o"/>
            </a:pPr>
            <a:r>
              <a:rPr lang="en-IE" dirty="0">
                <a:latin typeface="Arial Rounded MT Bold" panose="020F0704030504030204" pitchFamily="34" charset="0"/>
              </a:rPr>
              <a:t>No lodging meltwater. </a:t>
            </a:r>
          </a:p>
          <a:p>
            <a:pPr marL="285750" indent="-285750">
              <a:buFont typeface="Courier New" panose="02070309020205020404" pitchFamily="49" charset="0"/>
              <a:buChar char="o"/>
            </a:pPr>
            <a:r>
              <a:rPr lang="en-IE" dirty="0"/>
              <a:t>Don’t build where there is no supply of building stone.</a:t>
            </a:r>
          </a:p>
        </p:txBody>
      </p:sp>
      <p:pic>
        <p:nvPicPr>
          <p:cNvPr id="8" name="Picture 7"/>
          <p:cNvPicPr>
            <a:picLocks noChangeAspect="1"/>
          </p:cNvPicPr>
          <p:nvPr/>
        </p:nvPicPr>
        <p:blipFill>
          <a:blip r:embed="rId2"/>
          <a:stretch>
            <a:fillRect/>
          </a:stretch>
        </p:blipFill>
        <p:spPr>
          <a:xfrm>
            <a:off x="8577072" y="786384"/>
            <a:ext cx="3346482" cy="3643214"/>
          </a:xfrm>
          <a:prstGeom prst="rect">
            <a:avLst/>
          </a:prstGeom>
        </p:spPr>
      </p:pic>
    </p:spTree>
    <p:extLst>
      <p:ext uri="{BB962C8B-B14F-4D97-AF65-F5344CB8AC3E}">
        <p14:creationId xmlns:p14="http://schemas.microsoft.com/office/powerpoint/2010/main" val="41387254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599152" y="594360"/>
            <a:ext cx="9397776" cy="6263640"/>
          </a:xfrm>
          <a:prstGeom prst="rect">
            <a:avLst/>
          </a:prstGeom>
        </p:spPr>
      </p:pic>
      <p:sp>
        <p:nvSpPr>
          <p:cNvPr id="3" name="TextBox 2"/>
          <p:cNvSpPr txBox="1"/>
          <p:nvPr/>
        </p:nvSpPr>
        <p:spPr>
          <a:xfrm>
            <a:off x="2551176" y="146304"/>
            <a:ext cx="9153144" cy="400110"/>
          </a:xfrm>
          <a:prstGeom prst="rect">
            <a:avLst/>
          </a:prstGeom>
          <a:noFill/>
        </p:spPr>
        <p:txBody>
          <a:bodyPr wrap="square" rtlCol="0">
            <a:spAutoFit/>
          </a:bodyPr>
          <a:lstStyle/>
          <a:p>
            <a:pPr algn="ctr"/>
            <a:r>
              <a:rPr lang="en-IE" sz="2000" b="1" dirty="0">
                <a:solidFill>
                  <a:srgbClr val="FF0000"/>
                </a:solidFill>
              </a:rPr>
              <a:t>Existing Ice Houses in Waterford(possible more undocumented)</a:t>
            </a:r>
            <a:r>
              <a:rPr lang="en-IE" b="1" dirty="0">
                <a:solidFill>
                  <a:srgbClr val="FF0000"/>
                </a:solidFill>
              </a:rPr>
              <a:t> </a:t>
            </a:r>
          </a:p>
        </p:txBody>
      </p:sp>
    </p:spTree>
    <p:extLst>
      <p:ext uri="{BB962C8B-B14F-4D97-AF65-F5344CB8AC3E}">
        <p14:creationId xmlns:p14="http://schemas.microsoft.com/office/powerpoint/2010/main" val="1166598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880360" y="813816"/>
            <a:ext cx="8695944" cy="5413248"/>
          </a:xfrm>
          <a:prstGeom prst="rect">
            <a:avLst/>
          </a:prstGeom>
        </p:spPr>
      </p:pic>
      <p:sp>
        <p:nvSpPr>
          <p:cNvPr id="3" name="TextBox 2"/>
          <p:cNvSpPr txBox="1"/>
          <p:nvPr/>
        </p:nvSpPr>
        <p:spPr>
          <a:xfrm>
            <a:off x="2953512" y="146304"/>
            <a:ext cx="8229600" cy="646331"/>
          </a:xfrm>
          <a:prstGeom prst="rect">
            <a:avLst/>
          </a:prstGeom>
          <a:noFill/>
        </p:spPr>
        <p:txBody>
          <a:bodyPr wrap="square" rtlCol="0">
            <a:spAutoFit/>
          </a:bodyPr>
          <a:lstStyle/>
          <a:p>
            <a:pPr algn="ctr"/>
            <a:r>
              <a:rPr lang="en-IE" b="1" dirty="0">
                <a:solidFill>
                  <a:srgbClr val="FF0000"/>
                </a:solidFill>
              </a:rPr>
              <a:t>Ice House numbers in Dublin (28)</a:t>
            </a:r>
          </a:p>
          <a:p>
            <a:pPr algn="ctr"/>
            <a:r>
              <a:rPr lang="en-IE" b="1" dirty="0"/>
              <a:t>Comparison guide </a:t>
            </a:r>
          </a:p>
        </p:txBody>
      </p:sp>
      <p:sp>
        <p:nvSpPr>
          <p:cNvPr id="4" name="TextBox 3"/>
          <p:cNvSpPr txBox="1"/>
          <p:nvPr/>
        </p:nvSpPr>
        <p:spPr>
          <a:xfrm>
            <a:off x="3840480" y="6272784"/>
            <a:ext cx="6812280" cy="307777"/>
          </a:xfrm>
          <a:prstGeom prst="rect">
            <a:avLst/>
          </a:prstGeom>
          <a:noFill/>
        </p:spPr>
        <p:txBody>
          <a:bodyPr wrap="square" rtlCol="0">
            <a:spAutoFit/>
          </a:bodyPr>
          <a:lstStyle/>
          <a:p>
            <a:pPr algn="ctr"/>
            <a:r>
              <a:rPr lang="en-IE" sz="1400" i="1" dirty="0"/>
              <a:t>Máiréad M. Johnston (1988)</a:t>
            </a:r>
          </a:p>
        </p:txBody>
      </p:sp>
      <p:sp>
        <p:nvSpPr>
          <p:cNvPr id="5" name="TextBox 4"/>
          <p:cNvSpPr txBox="1"/>
          <p:nvPr/>
        </p:nvSpPr>
        <p:spPr>
          <a:xfrm>
            <a:off x="3099816" y="1261872"/>
            <a:ext cx="2121408" cy="1477328"/>
          </a:xfrm>
          <a:prstGeom prst="rect">
            <a:avLst/>
          </a:prstGeom>
          <a:noFill/>
        </p:spPr>
        <p:txBody>
          <a:bodyPr wrap="square" rtlCol="0">
            <a:spAutoFit/>
          </a:bodyPr>
          <a:lstStyle/>
          <a:p>
            <a:r>
              <a:rPr lang="en-IE" dirty="0"/>
              <a:t>Ice imported.</a:t>
            </a:r>
          </a:p>
          <a:p>
            <a:r>
              <a:rPr lang="en-IE" dirty="0"/>
              <a:t>Wenham ice.</a:t>
            </a:r>
          </a:p>
          <a:p>
            <a:r>
              <a:rPr lang="en-IE" dirty="0"/>
              <a:t>Norwegian ice.</a:t>
            </a:r>
          </a:p>
          <a:p>
            <a:r>
              <a:rPr lang="en-IE" dirty="0"/>
              <a:t>Keep replacing.</a:t>
            </a:r>
          </a:p>
          <a:p>
            <a:r>
              <a:rPr lang="en-IE" dirty="0"/>
              <a:t>Distribution. </a:t>
            </a:r>
          </a:p>
        </p:txBody>
      </p:sp>
    </p:spTree>
    <p:extLst>
      <p:ext uri="{BB962C8B-B14F-4D97-AF65-F5344CB8AC3E}">
        <p14:creationId xmlns:p14="http://schemas.microsoft.com/office/powerpoint/2010/main" val="9885045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715768" y="82296"/>
            <a:ext cx="8769096" cy="400110"/>
          </a:xfrm>
          <a:prstGeom prst="rect">
            <a:avLst/>
          </a:prstGeom>
          <a:noFill/>
        </p:spPr>
        <p:txBody>
          <a:bodyPr wrap="square" rtlCol="0">
            <a:spAutoFit/>
          </a:bodyPr>
          <a:lstStyle/>
          <a:p>
            <a:r>
              <a:rPr lang="en-IE" sz="2000" b="1" dirty="0">
                <a:solidFill>
                  <a:srgbClr val="FF0000"/>
                </a:solidFill>
              </a:rPr>
              <a:t>Why did ice production flourish in Clashmore / Kinsalebeg !</a:t>
            </a:r>
          </a:p>
        </p:txBody>
      </p:sp>
      <p:pic>
        <p:nvPicPr>
          <p:cNvPr id="3" name="Picture 2"/>
          <p:cNvPicPr/>
          <p:nvPr/>
        </p:nvPicPr>
        <p:blipFill>
          <a:blip r:embed="rId2"/>
          <a:stretch>
            <a:fillRect/>
          </a:stretch>
        </p:blipFill>
        <p:spPr>
          <a:xfrm>
            <a:off x="5687568" y="649224"/>
            <a:ext cx="6108192" cy="5696712"/>
          </a:xfrm>
          <a:prstGeom prst="rect">
            <a:avLst/>
          </a:prstGeom>
        </p:spPr>
      </p:pic>
      <p:sp>
        <p:nvSpPr>
          <p:cNvPr id="4" name="TextBox 3"/>
          <p:cNvSpPr txBox="1"/>
          <p:nvPr/>
        </p:nvSpPr>
        <p:spPr>
          <a:xfrm>
            <a:off x="2798064" y="987552"/>
            <a:ext cx="2825496" cy="5632311"/>
          </a:xfrm>
          <a:prstGeom prst="rect">
            <a:avLst/>
          </a:prstGeom>
          <a:noFill/>
        </p:spPr>
        <p:txBody>
          <a:bodyPr wrap="square" rtlCol="0">
            <a:spAutoFit/>
          </a:bodyPr>
          <a:lstStyle/>
          <a:p>
            <a:r>
              <a:rPr lang="en-IE" sz="2000" b="1" i="1" dirty="0">
                <a:solidFill>
                  <a:srgbClr val="00B050"/>
                </a:solidFill>
              </a:rPr>
              <a:t>1: The Bridge</a:t>
            </a:r>
          </a:p>
          <a:p>
            <a:endParaRPr lang="en-IE" b="1" i="1" dirty="0"/>
          </a:p>
          <a:p>
            <a:r>
              <a:rPr lang="en-IE" dirty="0"/>
              <a:t>Build started 1829.</a:t>
            </a:r>
          </a:p>
          <a:p>
            <a:r>
              <a:rPr lang="en-IE" dirty="0"/>
              <a:t>Completed 1832.</a:t>
            </a:r>
          </a:p>
          <a:p>
            <a:endParaRPr lang="en-IE" dirty="0"/>
          </a:p>
          <a:p>
            <a:r>
              <a:rPr lang="en-IE" dirty="0"/>
              <a:t>Transport of goods was improved between Waterford and Youghal.</a:t>
            </a:r>
          </a:p>
          <a:p>
            <a:endParaRPr lang="en-IE" dirty="0"/>
          </a:p>
          <a:p>
            <a:r>
              <a:rPr lang="en-IE" dirty="0"/>
              <a:t>16 mile reduction from going by Lismore bridge.</a:t>
            </a:r>
          </a:p>
          <a:p>
            <a:endParaRPr lang="en-IE" dirty="0"/>
          </a:p>
          <a:p>
            <a:r>
              <a:rPr lang="en-IE" dirty="0"/>
              <a:t>A dangerous crossing from ferry point was the other option at the time.</a:t>
            </a:r>
          </a:p>
          <a:p>
            <a:endParaRPr lang="en-IE" dirty="0"/>
          </a:p>
          <a:p>
            <a:endParaRPr lang="en-IE" dirty="0"/>
          </a:p>
        </p:txBody>
      </p:sp>
      <p:sp>
        <p:nvSpPr>
          <p:cNvPr id="5" name="TextBox 4"/>
          <p:cNvSpPr txBox="1"/>
          <p:nvPr/>
        </p:nvSpPr>
        <p:spPr>
          <a:xfrm>
            <a:off x="6976872" y="6391656"/>
            <a:ext cx="3639312" cy="276999"/>
          </a:xfrm>
          <a:prstGeom prst="rect">
            <a:avLst/>
          </a:prstGeom>
          <a:noFill/>
        </p:spPr>
        <p:txBody>
          <a:bodyPr wrap="square" rtlCol="0">
            <a:spAutoFit/>
          </a:bodyPr>
          <a:lstStyle/>
          <a:p>
            <a:pPr algn="ctr"/>
            <a:r>
              <a:rPr lang="en-IE" sz="1200" i="1" dirty="0"/>
              <a:t>First edition map (1840)</a:t>
            </a:r>
          </a:p>
        </p:txBody>
      </p:sp>
    </p:spTree>
    <p:extLst>
      <p:ext uri="{BB962C8B-B14F-4D97-AF65-F5344CB8AC3E}">
        <p14:creationId xmlns:p14="http://schemas.microsoft.com/office/powerpoint/2010/main" val="40719081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p:nvPr/>
        </p:nvPicPr>
        <p:blipFill>
          <a:blip r:embed="rId2"/>
          <a:stretch>
            <a:fillRect/>
          </a:stretch>
        </p:blipFill>
        <p:spPr>
          <a:xfrm>
            <a:off x="5541264" y="676655"/>
            <a:ext cx="6478778" cy="5568697"/>
          </a:xfrm>
          <a:prstGeom prst="rect">
            <a:avLst/>
          </a:prstGeom>
        </p:spPr>
      </p:pic>
      <p:sp>
        <p:nvSpPr>
          <p:cNvPr id="4" name="TextBox 3"/>
          <p:cNvSpPr txBox="1"/>
          <p:nvPr/>
        </p:nvSpPr>
        <p:spPr>
          <a:xfrm>
            <a:off x="2569464" y="91440"/>
            <a:ext cx="2880360" cy="4801314"/>
          </a:xfrm>
          <a:prstGeom prst="rect">
            <a:avLst/>
          </a:prstGeom>
          <a:noFill/>
        </p:spPr>
        <p:txBody>
          <a:bodyPr wrap="square" rtlCol="0">
            <a:spAutoFit/>
          </a:bodyPr>
          <a:lstStyle/>
          <a:p>
            <a:r>
              <a:rPr lang="en-IE" dirty="0"/>
              <a:t>Youghal had a large scale harbour with ships being fed goods daily by the towns merchants.</a:t>
            </a:r>
          </a:p>
          <a:p>
            <a:endParaRPr lang="en-IE" dirty="0"/>
          </a:p>
          <a:p>
            <a:r>
              <a:rPr lang="en-IE" dirty="0">
                <a:latin typeface="Arial Rounded MT Bold" panose="020F0704030504030204" pitchFamily="34" charset="0"/>
              </a:rPr>
              <a:t>Trade of fish by boat to Cork and other southerly towns was common.</a:t>
            </a:r>
          </a:p>
          <a:p>
            <a:endParaRPr lang="en-IE" dirty="0"/>
          </a:p>
          <a:p>
            <a:r>
              <a:rPr lang="en-IE" dirty="0"/>
              <a:t>Prized Blackwater Salmon also shipped to Bristol and other English city's at times.</a:t>
            </a:r>
          </a:p>
          <a:p>
            <a:endParaRPr lang="en-IE" dirty="0"/>
          </a:p>
          <a:p>
            <a:endParaRPr lang="en-IE" dirty="0"/>
          </a:p>
        </p:txBody>
      </p:sp>
      <p:pic>
        <p:nvPicPr>
          <p:cNvPr id="5" name="Picture 4"/>
          <p:cNvPicPr>
            <a:picLocks noChangeAspect="1"/>
          </p:cNvPicPr>
          <p:nvPr/>
        </p:nvPicPr>
        <p:blipFill>
          <a:blip r:embed="rId3"/>
          <a:stretch>
            <a:fillRect/>
          </a:stretch>
        </p:blipFill>
        <p:spPr>
          <a:xfrm>
            <a:off x="1668398" y="4379976"/>
            <a:ext cx="3781426" cy="2091634"/>
          </a:xfrm>
          <a:prstGeom prst="rect">
            <a:avLst/>
          </a:prstGeom>
        </p:spPr>
      </p:pic>
      <p:sp>
        <p:nvSpPr>
          <p:cNvPr id="6" name="TextBox 5"/>
          <p:cNvSpPr txBox="1"/>
          <p:nvPr/>
        </p:nvSpPr>
        <p:spPr>
          <a:xfrm>
            <a:off x="1768982" y="6471610"/>
            <a:ext cx="3355848" cy="276999"/>
          </a:xfrm>
          <a:prstGeom prst="rect">
            <a:avLst/>
          </a:prstGeom>
          <a:noFill/>
        </p:spPr>
        <p:txBody>
          <a:bodyPr wrap="square" rtlCol="0">
            <a:spAutoFit/>
          </a:bodyPr>
          <a:lstStyle/>
          <a:p>
            <a:pPr algn="ctr"/>
            <a:r>
              <a:rPr lang="en-IE" sz="1200" i="1" dirty="0"/>
              <a:t>Youghal business directory, 19</a:t>
            </a:r>
            <a:r>
              <a:rPr lang="en-IE" sz="1200" i="1" baseline="30000" dirty="0"/>
              <a:t>th</a:t>
            </a:r>
            <a:r>
              <a:rPr lang="en-IE" sz="1200" i="1" dirty="0"/>
              <a:t> century</a:t>
            </a:r>
          </a:p>
        </p:txBody>
      </p:sp>
      <p:sp>
        <p:nvSpPr>
          <p:cNvPr id="7" name="TextBox 6"/>
          <p:cNvSpPr txBox="1"/>
          <p:nvPr/>
        </p:nvSpPr>
        <p:spPr>
          <a:xfrm>
            <a:off x="6336792" y="6245353"/>
            <a:ext cx="4864608" cy="276999"/>
          </a:xfrm>
          <a:prstGeom prst="rect">
            <a:avLst/>
          </a:prstGeom>
          <a:noFill/>
        </p:spPr>
        <p:txBody>
          <a:bodyPr wrap="square" rtlCol="0">
            <a:spAutoFit/>
          </a:bodyPr>
          <a:lstStyle/>
          <a:p>
            <a:pPr algn="ctr"/>
            <a:r>
              <a:rPr lang="en-IE" sz="1200" i="1" dirty="0"/>
              <a:t>First Edition map (1840)</a:t>
            </a:r>
          </a:p>
        </p:txBody>
      </p:sp>
      <p:sp>
        <p:nvSpPr>
          <p:cNvPr id="8" name="TextBox 7"/>
          <p:cNvSpPr txBox="1"/>
          <p:nvPr/>
        </p:nvSpPr>
        <p:spPr>
          <a:xfrm>
            <a:off x="6547104" y="91440"/>
            <a:ext cx="4498848" cy="400110"/>
          </a:xfrm>
          <a:prstGeom prst="rect">
            <a:avLst/>
          </a:prstGeom>
          <a:noFill/>
        </p:spPr>
        <p:txBody>
          <a:bodyPr wrap="square" rtlCol="0">
            <a:spAutoFit/>
          </a:bodyPr>
          <a:lstStyle/>
          <a:p>
            <a:pPr algn="ctr"/>
            <a:r>
              <a:rPr lang="en-IE" sz="2000" b="1" i="1" dirty="0">
                <a:solidFill>
                  <a:srgbClr val="00B050"/>
                </a:solidFill>
              </a:rPr>
              <a:t>2 : Youghal port/harbour</a:t>
            </a:r>
          </a:p>
        </p:txBody>
      </p:sp>
    </p:spTree>
    <p:extLst>
      <p:ext uri="{BB962C8B-B14F-4D97-AF65-F5344CB8AC3E}">
        <p14:creationId xmlns:p14="http://schemas.microsoft.com/office/powerpoint/2010/main" val="42431211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a:stretch>
            <a:fillRect/>
          </a:stretch>
        </p:blipFill>
        <p:spPr>
          <a:xfrm>
            <a:off x="7360920" y="785876"/>
            <a:ext cx="4509135" cy="2771140"/>
          </a:xfrm>
          <a:prstGeom prst="rect">
            <a:avLst/>
          </a:prstGeom>
        </p:spPr>
      </p:pic>
      <p:pic>
        <p:nvPicPr>
          <p:cNvPr id="3" name="Picture 2"/>
          <p:cNvPicPr/>
          <p:nvPr/>
        </p:nvPicPr>
        <p:blipFill>
          <a:blip r:embed="rId3"/>
          <a:stretch>
            <a:fillRect/>
          </a:stretch>
        </p:blipFill>
        <p:spPr>
          <a:xfrm>
            <a:off x="7360920" y="3718178"/>
            <a:ext cx="4509135" cy="2938653"/>
          </a:xfrm>
          <a:prstGeom prst="rect">
            <a:avLst/>
          </a:prstGeom>
        </p:spPr>
      </p:pic>
      <p:pic>
        <p:nvPicPr>
          <p:cNvPr id="4" name="Picture 3"/>
          <p:cNvPicPr/>
          <p:nvPr/>
        </p:nvPicPr>
        <p:blipFill>
          <a:blip r:embed="rId4"/>
          <a:stretch>
            <a:fillRect/>
          </a:stretch>
        </p:blipFill>
        <p:spPr>
          <a:xfrm>
            <a:off x="3063240" y="785876"/>
            <a:ext cx="4133469" cy="2771140"/>
          </a:xfrm>
          <a:prstGeom prst="rect">
            <a:avLst/>
          </a:prstGeom>
        </p:spPr>
      </p:pic>
      <p:pic>
        <p:nvPicPr>
          <p:cNvPr id="5" name="Picture 4"/>
          <p:cNvPicPr/>
          <p:nvPr/>
        </p:nvPicPr>
        <p:blipFill>
          <a:blip r:embed="rId5"/>
          <a:stretch>
            <a:fillRect/>
          </a:stretch>
        </p:blipFill>
        <p:spPr>
          <a:xfrm>
            <a:off x="3063240" y="3718178"/>
            <a:ext cx="4133469" cy="2542032"/>
          </a:xfrm>
          <a:prstGeom prst="rect">
            <a:avLst/>
          </a:prstGeom>
        </p:spPr>
      </p:pic>
      <p:sp>
        <p:nvSpPr>
          <p:cNvPr id="6" name="TextBox 5"/>
          <p:cNvSpPr txBox="1"/>
          <p:nvPr/>
        </p:nvSpPr>
        <p:spPr>
          <a:xfrm>
            <a:off x="3410712" y="128016"/>
            <a:ext cx="7653528" cy="707886"/>
          </a:xfrm>
          <a:prstGeom prst="rect">
            <a:avLst/>
          </a:prstGeom>
          <a:noFill/>
        </p:spPr>
        <p:txBody>
          <a:bodyPr wrap="square" rtlCol="0">
            <a:spAutoFit/>
          </a:bodyPr>
          <a:lstStyle/>
          <a:p>
            <a:pPr algn="ctr"/>
            <a:r>
              <a:rPr lang="en-IE" sz="2000" b="1" i="1" dirty="0">
                <a:solidFill>
                  <a:srgbClr val="00B050"/>
                </a:solidFill>
              </a:rPr>
              <a:t>3 : The Fishing industry on the Blackwater</a:t>
            </a:r>
          </a:p>
          <a:p>
            <a:pPr algn="ctr"/>
            <a:r>
              <a:rPr lang="en-IE" sz="2000" b="1" i="1" dirty="0"/>
              <a:t>Fish Weirs</a:t>
            </a:r>
          </a:p>
        </p:txBody>
      </p:sp>
      <p:sp>
        <p:nvSpPr>
          <p:cNvPr id="7" name="Right Arrow 6"/>
          <p:cNvSpPr/>
          <p:nvPr/>
        </p:nvSpPr>
        <p:spPr>
          <a:xfrm>
            <a:off x="7882128" y="1088136"/>
            <a:ext cx="283464" cy="11887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dirty="0"/>
          </a:p>
        </p:txBody>
      </p:sp>
      <p:sp>
        <p:nvSpPr>
          <p:cNvPr id="8" name="Right Arrow 7"/>
          <p:cNvSpPr/>
          <p:nvPr/>
        </p:nvSpPr>
        <p:spPr>
          <a:xfrm>
            <a:off x="10415016" y="3017520"/>
            <a:ext cx="402336" cy="17373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dirty="0"/>
          </a:p>
        </p:txBody>
      </p:sp>
      <p:sp>
        <p:nvSpPr>
          <p:cNvPr id="9" name="Right Arrow 8"/>
          <p:cNvSpPr/>
          <p:nvPr/>
        </p:nvSpPr>
        <p:spPr>
          <a:xfrm>
            <a:off x="4855464" y="835902"/>
            <a:ext cx="301752" cy="16116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dirty="0"/>
          </a:p>
        </p:txBody>
      </p:sp>
      <p:sp>
        <p:nvSpPr>
          <p:cNvPr id="10" name="Right Arrow 9"/>
          <p:cNvSpPr/>
          <p:nvPr/>
        </p:nvSpPr>
        <p:spPr>
          <a:xfrm>
            <a:off x="6446520" y="1828800"/>
            <a:ext cx="292608" cy="23774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dirty="0"/>
          </a:p>
        </p:txBody>
      </p:sp>
      <p:sp>
        <p:nvSpPr>
          <p:cNvPr id="11" name="Down Arrow 10"/>
          <p:cNvSpPr/>
          <p:nvPr/>
        </p:nvSpPr>
        <p:spPr>
          <a:xfrm>
            <a:off x="4197096" y="5212080"/>
            <a:ext cx="320040" cy="41148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dirty="0"/>
          </a:p>
        </p:txBody>
      </p:sp>
      <p:sp>
        <p:nvSpPr>
          <p:cNvPr id="12" name="Up Arrow 11"/>
          <p:cNvSpPr/>
          <p:nvPr/>
        </p:nvSpPr>
        <p:spPr>
          <a:xfrm>
            <a:off x="4517136" y="1207008"/>
            <a:ext cx="137160" cy="219456"/>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dirty="0"/>
          </a:p>
        </p:txBody>
      </p:sp>
    </p:spTree>
    <p:extLst>
      <p:ext uri="{BB962C8B-B14F-4D97-AF65-F5344CB8AC3E}">
        <p14:creationId xmlns:p14="http://schemas.microsoft.com/office/powerpoint/2010/main" val="31094084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a:stretch>
            <a:fillRect/>
          </a:stretch>
        </p:blipFill>
        <p:spPr>
          <a:xfrm>
            <a:off x="4919473" y="292608"/>
            <a:ext cx="6848856" cy="6327647"/>
          </a:xfrm>
          <a:prstGeom prst="rect">
            <a:avLst/>
          </a:prstGeom>
        </p:spPr>
      </p:pic>
      <p:sp>
        <p:nvSpPr>
          <p:cNvPr id="4" name="Right Arrow 3"/>
          <p:cNvSpPr/>
          <p:nvPr/>
        </p:nvSpPr>
        <p:spPr>
          <a:xfrm>
            <a:off x="9729216" y="1755648"/>
            <a:ext cx="411480" cy="2560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dirty="0"/>
          </a:p>
        </p:txBody>
      </p:sp>
      <p:sp>
        <p:nvSpPr>
          <p:cNvPr id="5" name="TextBox 4"/>
          <p:cNvSpPr txBox="1"/>
          <p:nvPr/>
        </p:nvSpPr>
        <p:spPr>
          <a:xfrm>
            <a:off x="2633472" y="374904"/>
            <a:ext cx="2194560" cy="5078313"/>
          </a:xfrm>
          <a:prstGeom prst="rect">
            <a:avLst/>
          </a:prstGeom>
          <a:noFill/>
        </p:spPr>
        <p:txBody>
          <a:bodyPr wrap="square" rtlCol="0">
            <a:spAutoFit/>
          </a:bodyPr>
          <a:lstStyle/>
          <a:p>
            <a:pPr algn="ctr"/>
            <a:r>
              <a:rPr lang="en-IE" b="1" i="1" dirty="0">
                <a:solidFill>
                  <a:srgbClr val="FF0000"/>
                </a:solidFill>
              </a:rPr>
              <a:t>What's in place.</a:t>
            </a:r>
          </a:p>
          <a:p>
            <a:endParaRPr lang="en-IE" dirty="0"/>
          </a:p>
          <a:p>
            <a:r>
              <a:rPr lang="en-IE" dirty="0"/>
              <a:t>1 : Transport.</a:t>
            </a:r>
          </a:p>
          <a:p>
            <a:r>
              <a:rPr lang="en-IE" dirty="0"/>
              <a:t>     Bridge.</a:t>
            </a:r>
          </a:p>
          <a:p>
            <a:endParaRPr lang="en-IE" dirty="0"/>
          </a:p>
          <a:p>
            <a:r>
              <a:rPr lang="en-IE" dirty="0"/>
              <a:t>2 : Trade.</a:t>
            </a:r>
          </a:p>
          <a:p>
            <a:r>
              <a:rPr lang="en-IE" dirty="0"/>
              <a:t>     Youghal.</a:t>
            </a:r>
          </a:p>
          <a:p>
            <a:endParaRPr lang="en-IE" dirty="0"/>
          </a:p>
          <a:p>
            <a:r>
              <a:rPr lang="en-IE" dirty="0"/>
              <a:t>3 : Fishing.</a:t>
            </a:r>
          </a:p>
          <a:p>
            <a:r>
              <a:rPr lang="en-IE" dirty="0"/>
              <a:t>     Fish + Salmon</a:t>
            </a:r>
          </a:p>
          <a:p>
            <a:endParaRPr lang="en-IE" dirty="0"/>
          </a:p>
          <a:p>
            <a:endParaRPr lang="en-IE" dirty="0"/>
          </a:p>
          <a:p>
            <a:endParaRPr lang="en-IE" dirty="0"/>
          </a:p>
          <a:p>
            <a:endParaRPr lang="en-IE" dirty="0"/>
          </a:p>
          <a:p>
            <a:r>
              <a:rPr lang="en-IE" dirty="0"/>
              <a:t>4 : Ice.</a:t>
            </a:r>
          </a:p>
          <a:p>
            <a:r>
              <a:rPr lang="en-IE" dirty="0"/>
              <a:t>     Final piece of </a:t>
            </a:r>
          </a:p>
          <a:p>
            <a:r>
              <a:rPr lang="en-IE" dirty="0"/>
              <a:t>     the puzzle.</a:t>
            </a:r>
          </a:p>
          <a:p>
            <a:r>
              <a:rPr lang="en-IE" dirty="0"/>
              <a:t>     </a:t>
            </a:r>
          </a:p>
        </p:txBody>
      </p:sp>
      <p:sp>
        <p:nvSpPr>
          <p:cNvPr id="7" name="TextBox 6"/>
          <p:cNvSpPr txBox="1"/>
          <p:nvPr/>
        </p:nvSpPr>
        <p:spPr>
          <a:xfrm>
            <a:off x="2633472" y="3639312"/>
            <a:ext cx="1984248" cy="369332"/>
          </a:xfrm>
          <a:prstGeom prst="rect">
            <a:avLst/>
          </a:prstGeom>
          <a:noFill/>
        </p:spPr>
        <p:txBody>
          <a:bodyPr wrap="square" rtlCol="0">
            <a:spAutoFit/>
          </a:bodyPr>
          <a:lstStyle/>
          <a:p>
            <a:r>
              <a:rPr lang="en-IE" b="1" i="1" dirty="0">
                <a:solidFill>
                  <a:srgbClr val="FF0000"/>
                </a:solidFill>
              </a:rPr>
              <a:t>What’s missing?</a:t>
            </a:r>
          </a:p>
        </p:txBody>
      </p:sp>
    </p:spTree>
    <p:extLst>
      <p:ext uri="{BB962C8B-B14F-4D97-AF65-F5344CB8AC3E}">
        <p14:creationId xmlns:p14="http://schemas.microsoft.com/office/powerpoint/2010/main" val="3345024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87296" y="667512"/>
            <a:ext cx="10094976" cy="6073530"/>
          </a:xfrm>
          <a:prstGeom prst="rect">
            <a:avLst/>
          </a:prstGeom>
        </p:spPr>
      </p:pic>
      <p:sp>
        <p:nvSpPr>
          <p:cNvPr id="3" name="TextBox 2"/>
          <p:cNvSpPr txBox="1"/>
          <p:nvPr/>
        </p:nvSpPr>
        <p:spPr>
          <a:xfrm>
            <a:off x="2203704" y="0"/>
            <a:ext cx="6510528" cy="369332"/>
          </a:xfrm>
          <a:prstGeom prst="rect">
            <a:avLst/>
          </a:prstGeom>
          <a:noFill/>
        </p:spPr>
        <p:txBody>
          <a:bodyPr wrap="square" rtlCol="0">
            <a:spAutoFit/>
          </a:bodyPr>
          <a:lstStyle/>
          <a:p>
            <a:r>
              <a:rPr lang="en-IE" b="1" dirty="0"/>
              <a:t>4 acre wooded marsh in Kilmaloo, Clashmore. </a:t>
            </a:r>
          </a:p>
        </p:txBody>
      </p:sp>
    </p:spTree>
    <p:extLst>
      <p:ext uri="{BB962C8B-B14F-4D97-AF65-F5344CB8AC3E}">
        <p14:creationId xmlns:p14="http://schemas.microsoft.com/office/powerpoint/2010/main" val="7410150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Users\Trish\Downloads\Web capture_28-3-2022_144159_maps.archaeology.ie.jpeg"/>
          <p:cNvPicPr/>
          <p:nvPr/>
        </p:nvPicPr>
        <p:blipFill>
          <a:blip r:embed="rId2" cstate="print">
            <a:extLst>
              <a:ext uri="{28A0092B-C50C-407E-A947-70E740481C1C}">
                <a14:useLocalDpi xmlns:a14="http://schemas.microsoft.com/office/drawing/2010/main" val="0"/>
              </a:ext>
            </a:extLst>
          </a:blip>
          <a:srcRect/>
          <a:stretch>
            <a:fillRect/>
          </a:stretch>
        </p:blipFill>
        <p:spPr bwMode="auto">
          <a:xfrm rot="10800000" flipH="1" flipV="1">
            <a:off x="2990088" y="518982"/>
            <a:ext cx="8878824" cy="6137850"/>
          </a:xfrm>
          <a:prstGeom prst="rect">
            <a:avLst/>
          </a:prstGeom>
          <a:noFill/>
          <a:ln>
            <a:noFill/>
          </a:ln>
        </p:spPr>
      </p:pic>
      <p:sp>
        <p:nvSpPr>
          <p:cNvPr id="3" name="TextBox 2"/>
          <p:cNvSpPr txBox="1"/>
          <p:nvPr/>
        </p:nvSpPr>
        <p:spPr>
          <a:xfrm>
            <a:off x="4425696" y="118872"/>
            <a:ext cx="5660136" cy="400110"/>
          </a:xfrm>
          <a:prstGeom prst="rect">
            <a:avLst/>
          </a:prstGeom>
          <a:noFill/>
        </p:spPr>
        <p:txBody>
          <a:bodyPr wrap="square" rtlCol="0">
            <a:spAutoFit/>
          </a:bodyPr>
          <a:lstStyle/>
          <a:p>
            <a:pPr algn="ctr"/>
            <a:r>
              <a:rPr lang="en-IE" sz="2000" b="1" dirty="0">
                <a:solidFill>
                  <a:srgbClr val="FF0000"/>
                </a:solidFill>
              </a:rPr>
              <a:t>(1) The Ice House (Red)</a:t>
            </a:r>
          </a:p>
        </p:txBody>
      </p:sp>
    </p:spTree>
    <p:extLst>
      <p:ext uri="{BB962C8B-B14F-4D97-AF65-F5344CB8AC3E}">
        <p14:creationId xmlns:p14="http://schemas.microsoft.com/office/powerpoint/2010/main" val="34728572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10509" y="126102"/>
            <a:ext cx="8549640" cy="3139321"/>
          </a:xfrm>
          <a:prstGeom prst="rect">
            <a:avLst/>
          </a:prstGeom>
          <a:noFill/>
        </p:spPr>
        <p:txBody>
          <a:bodyPr wrap="square" rtlCol="0">
            <a:spAutoFit/>
          </a:bodyPr>
          <a:lstStyle/>
          <a:p>
            <a:r>
              <a:rPr lang="en-IE" dirty="0"/>
              <a:t>Ice House marked red (</a:t>
            </a:r>
            <a:r>
              <a:rPr lang="en-IE" dirty="0">
                <a:solidFill>
                  <a:srgbClr val="FF0000"/>
                </a:solidFill>
              </a:rPr>
              <a:t>McKennas</a:t>
            </a:r>
            <a:r>
              <a:rPr lang="en-IE" dirty="0"/>
              <a:t>)</a:t>
            </a:r>
          </a:p>
          <a:p>
            <a:r>
              <a:rPr lang="en-IE" dirty="0"/>
              <a:t>Built between first edition map print( not shown) and in Griffiths valuation in 1851,(Power paid the landlord Declan Treacy £12 1851)</a:t>
            </a:r>
          </a:p>
          <a:p>
            <a:endParaRPr lang="en-IE" dirty="0"/>
          </a:p>
          <a:p>
            <a:r>
              <a:rPr lang="en-IE" dirty="0"/>
              <a:t>Miss Mullins land(19</a:t>
            </a:r>
            <a:r>
              <a:rPr lang="en-IE" baseline="30000" dirty="0"/>
              <a:t>th</a:t>
            </a:r>
            <a:r>
              <a:rPr lang="en-IE" dirty="0"/>
              <a:t> C)</a:t>
            </a:r>
          </a:p>
          <a:p>
            <a:r>
              <a:rPr lang="en-IE" dirty="0"/>
              <a:t>Declan Tracey Landlord/Agent</a:t>
            </a:r>
          </a:p>
          <a:p>
            <a:r>
              <a:rPr lang="en-IE" dirty="0"/>
              <a:t>Owners : Maurice Power</a:t>
            </a:r>
          </a:p>
          <a:p>
            <a:r>
              <a:rPr lang="en-IE" dirty="0"/>
              <a:t>                Richard Carey</a:t>
            </a:r>
          </a:p>
          <a:p>
            <a:r>
              <a:rPr lang="en-IE" dirty="0"/>
              <a:t>                Richard Farrell/agent</a:t>
            </a:r>
          </a:p>
          <a:p>
            <a:r>
              <a:rPr lang="en-IE" dirty="0"/>
              <a:t>Current landowner</a:t>
            </a:r>
          </a:p>
          <a:p>
            <a:r>
              <a:rPr lang="en-IE" dirty="0"/>
              <a:t>Ithel McKenna</a:t>
            </a:r>
          </a:p>
        </p:txBody>
      </p:sp>
      <p:pic>
        <p:nvPicPr>
          <p:cNvPr id="3" name="Picture 2"/>
          <p:cNvPicPr/>
          <p:nvPr/>
        </p:nvPicPr>
        <p:blipFill>
          <a:blip r:embed="rId2"/>
          <a:stretch>
            <a:fillRect/>
          </a:stretch>
        </p:blipFill>
        <p:spPr>
          <a:xfrm>
            <a:off x="2332862" y="3246120"/>
            <a:ext cx="3747897" cy="2953512"/>
          </a:xfrm>
          <a:prstGeom prst="rect">
            <a:avLst/>
          </a:prstGeom>
        </p:spPr>
      </p:pic>
      <p:sp>
        <p:nvSpPr>
          <p:cNvPr id="4" name="TextBox 3"/>
          <p:cNvSpPr txBox="1"/>
          <p:nvPr/>
        </p:nvSpPr>
        <p:spPr>
          <a:xfrm>
            <a:off x="3081528" y="6263640"/>
            <a:ext cx="2276856" cy="276999"/>
          </a:xfrm>
          <a:prstGeom prst="rect">
            <a:avLst/>
          </a:prstGeom>
          <a:noFill/>
        </p:spPr>
        <p:txBody>
          <a:bodyPr wrap="square" rtlCol="0">
            <a:spAutoFit/>
          </a:bodyPr>
          <a:lstStyle/>
          <a:p>
            <a:pPr algn="ctr"/>
            <a:r>
              <a:rPr lang="en-IE" sz="1200" i="1" dirty="0"/>
              <a:t>2</a:t>
            </a:r>
            <a:r>
              <a:rPr lang="en-IE" sz="1200" i="1" baseline="30000" dirty="0"/>
              <a:t>nd</a:t>
            </a:r>
            <a:r>
              <a:rPr lang="en-IE" sz="1200" i="1" dirty="0"/>
              <a:t> edition map</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09752" y="1839434"/>
            <a:ext cx="5982585" cy="4901608"/>
          </a:xfrm>
          <a:prstGeom prst="rect">
            <a:avLst/>
          </a:prstGeom>
        </p:spPr>
      </p:pic>
    </p:spTree>
    <p:extLst>
      <p:ext uri="{BB962C8B-B14F-4D97-AF65-F5344CB8AC3E}">
        <p14:creationId xmlns:p14="http://schemas.microsoft.com/office/powerpoint/2010/main" val="34816949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Users\Trish\Downloads\Web capture_28-3-2022_144334_maps.archaeology.ie.jpeg"/>
          <p:cNvPicPr/>
          <p:nvPr/>
        </p:nvPicPr>
        <p:blipFill>
          <a:blip r:embed="rId2" cstate="print">
            <a:extLst>
              <a:ext uri="{28A0092B-C50C-407E-A947-70E740481C1C}">
                <a14:useLocalDpi xmlns:a14="http://schemas.microsoft.com/office/drawing/2010/main" val="0"/>
              </a:ext>
            </a:extLst>
          </a:blip>
          <a:srcRect/>
          <a:stretch>
            <a:fillRect/>
          </a:stretch>
        </p:blipFill>
        <p:spPr bwMode="auto">
          <a:xfrm rot="10800000" flipH="1" flipV="1">
            <a:off x="2413591" y="818708"/>
            <a:ext cx="9516138" cy="5826642"/>
          </a:xfrm>
          <a:prstGeom prst="rect">
            <a:avLst/>
          </a:prstGeom>
          <a:noFill/>
          <a:ln>
            <a:noFill/>
          </a:ln>
        </p:spPr>
      </p:pic>
      <p:sp>
        <p:nvSpPr>
          <p:cNvPr id="3" name="TextBox 2"/>
          <p:cNvSpPr txBox="1"/>
          <p:nvPr/>
        </p:nvSpPr>
        <p:spPr>
          <a:xfrm>
            <a:off x="3668233" y="106326"/>
            <a:ext cx="7230139" cy="461665"/>
          </a:xfrm>
          <a:prstGeom prst="rect">
            <a:avLst/>
          </a:prstGeom>
          <a:noFill/>
        </p:spPr>
        <p:txBody>
          <a:bodyPr wrap="square" rtlCol="0">
            <a:spAutoFit/>
          </a:bodyPr>
          <a:lstStyle/>
          <a:p>
            <a:pPr algn="ctr"/>
            <a:r>
              <a:rPr lang="en-IE" sz="2400" b="1" dirty="0">
                <a:solidFill>
                  <a:srgbClr val="00B050"/>
                </a:solidFill>
              </a:rPr>
              <a:t>(2) The Ice House (Green)</a:t>
            </a:r>
          </a:p>
        </p:txBody>
      </p:sp>
    </p:spTree>
    <p:extLst>
      <p:ext uri="{BB962C8B-B14F-4D97-AF65-F5344CB8AC3E}">
        <p14:creationId xmlns:p14="http://schemas.microsoft.com/office/powerpoint/2010/main" val="1318964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980462" y="170122"/>
            <a:ext cx="8389088" cy="3693319"/>
          </a:xfrm>
          <a:prstGeom prst="rect">
            <a:avLst/>
          </a:prstGeom>
          <a:noFill/>
        </p:spPr>
        <p:txBody>
          <a:bodyPr wrap="square" rtlCol="0">
            <a:spAutoFit/>
          </a:bodyPr>
          <a:lstStyle/>
          <a:p>
            <a:r>
              <a:rPr lang="en-IE" dirty="0"/>
              <a:t>Ice House marked in green (</a:t>
            </a:r>
            <a:r>
              <a:rPr lang="en-IE" dirty="0">
                <a:solidFill>
                  <a:srgbClr val="00B050"/>
                </a:solidFill>
              </a:rPr>
              <a:t>Murrays</a:t>
            </a:r>
            <a:r>
              <a:rPr lang="en-IE" dirty="0"/>
              <a:t>)</a:t>
            </a:r>
          </a:p>
          <a:p>
            <a:r>
              <a:rPr lang="en-IE" dirty="0"/>
              <a:t>Built in early part of 1800’s</a:t>
            </a:r>
          </a:p>
          <a:p>
            <a:endParaRPr lang="en-IE" dirty="0"/>
          </a:p>
          <a:p>
            <a:r>
              <a:rPr lang="en-IE" dirty="0"/>
              <a:t>Sean Connors land (19</a:t>
            </a:r>
            <a:r>
              <a:rPr lang="en-IE" baseline="30000" dirty="0"/>
              <a:t>th</a:t>
            </a:r>
            <a:r>
              <a:rPr lang="en-IE" dirty="0"/>
              <a:t> C)</a:t>
            </a:r>
          </a:p>
          <a:p>
            <a:r>
              <a:rPr lang="en-IE" dirty="0"/>
              <a:t>Declan Tracey Landlord/Agent</a:t>
            </a:r>
          </a:p>
          <a:p>
            <a:r>
              <a:rPr lang="en-IE" dirty="0"/>
              <a:t>Owners : Thomas Ronayne</a:t>
            </a:r>
          </a:p>
          <a:p>
            <a:r>
              <a:rPr lang="en-IE" dirty="0"/>
              <a:t>                John Ronayne</a:t>
            </a:r>
          </a:p>
          <a:p>
            <a:r>
              <a:rPr lang="en-IE" dirty="0"/>
              <a:t>                Alice Ronayne</a:t>
            </a:r>
          </a:p>
          <a:p>
            <a:r>
              <a:rPr lang="en-IE" dirty="0"/>
              <a:t>                Robert Ronayne</a:t>
            </a:r>
          </a:p>
          <a:p>
            <a:r>
              <a:rPr lang="en-IE" dirty="0"/>
              <a:t>                John Atkinson </a:t>
            </a:r>
          </a:p>
          <a:p>
            <a:r>
              <a:rPr lang="en-IE" dirty="0"/>
              <a:t>Current landowner</a:t>
            </a:r>
          </a:p>
          <a:p>
            <a:r>
              <a:rPr lang="en-IE" dirty="0"/>
              <a:t>James Oliver Murray</a:t>
            </a:r>
          </a:p>
          <a:p>
            <a:r>
              <a:rPr lang="en-IE" dirty="0"/>
              <a:t> </a:t>
            </a:r>
          </a:p>
        </p:txBody>
      </p:sp>
      <p:pic>
        <p:nvPicPr>
          <p:cNvPr id="3" name="Picture 2"/>
          <p:cNvPicPr/>
          <p:nvPr/>
        </p:nvPicPr>
        <p:blipFill>
          <a:blip r:embed="rId2"/>
          <a:stretch>
            <a:fillRect/>
          </a:stretch>
        </p:blipFill>
        <p:spPr>
          <a:xfrm>
            <a:off x="2012360" y="3615069"/>
            <a:ext cx="3452776" cy="2766016"/>
          </a:xfrm>
          <a:prstGeom prst="rect">
            <a:avLst/>
          </a:prstGeom>
        </p:spPr>
      </p:pic>
      <p:sp>
        <p:nvSpPr>
          <p:cNvPr id="4" name="TextBox 3"/>
          <p:cNvSpPr txBox="1"/>
          <p:nvPr/>
        </p:nvSpPr>
        <p:spPr>
          <a:xfrm>
            <a:off x="2275367" y="6422065"/>
            <a:ext cx="2828261" cy="276999"/>
          </a:xfrm>
          <a:prstGeom prst="rect">
            <a:avLst/>
          </a:prstGeom>
          <a:noFill/>
        </p:spPr>
        <p:txBody>
          <a:bodyPr wrap="square" rtlCol="0">
            <a:spAutoFit/>
          </a:bodyPr>
          <a:lstStyle/>
          <a:p>
            <a:pPr algn="ctr"/>
            <a:r>
              <a:rPr lang="en-IE" sz="1200" i="1" dirty="0"/>
              <a:t>1</a:t>
            </a:r>
            <a:r>
              <a:rPr lang="en-IE" sz="1200" i="1" baseline="30000" dirty="0"/>
              <a:t>st</a:t>
            </a:r>
            <a:r>
              <a:rPr lang="en-IE" sz="1200" i="1" dirty="0"/>
              <a:t> edition map</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82093" y="1842642"/>
            <a:ext cx="6475228" cy="4856421"/>
          </a:xfrm>
          <a:prstGeom prst="rect">
            <a:avLst/>
          </a:prstGeom>
        </p:spPr>
      </p:pic>
    </p:spTree>
    <p:extLst>
      <p:ext uri="{BB962C8B-B14F-4D97-AF65-F5344CB8AC3E}">
        <p14:creationId xmlns:p14="http://schemas.microsoft.com/office/powerpoint/2010/main" val="22921845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044952" y="137160"/>
            <a:ext cx="7690104" cy="400110"/>
          </a:xfrm>
          <a:prstGeom prst="rect">
            <a:avLst/>
          </a:prstGeom>
          <a:noFill/>
        </p:spPr>
        <p:txBody>
          <a:bodyPr wrap="square" rtlCol="0">
            <a:spAutoFit/>
          </a:bodyPr>
          <a:lstStyle/>
          <a:p>
            <a:pPr algn="ctr"/>
            <a:r>
              <a:rPr lang="en-IE" sz="2000" b="1" dirty="0">
                <a:solidFill>
                  <a:srgbClr val="0070C0"/>
                </a:solidFill>
              </a:rPr>
              <a:t>(3) The Ice House (Blue)</a:t>
            </a:r>
          </a:p>
        </p:txBody>
      </p:sp>
      <p:pic>
        <p:nvPicPr>
          <p:cNvPr id="4" name="Picture 3" descr="C:\Users\Trish\Downloads\Web capture_28-3-2022_144536_maps.archaeology.ie.jpe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478024" y="612648"/>
            <a:ext cx="9491472" cy="6080760"/>
          </a:xfrm>
          <a:prstGeom prst="rect">
            <a:avLst/>
          </a:prstGeom>
          <a:noFill/>
          <a:ln>
            <a:noFill/>
          </a:ln>
        </p:spPr>
      </p:pic>
    </p:spTree>
    <p:extLst>
      <p:ext uri="{BB962C8B-B14F-4D97-AF65-F5344CB8AC3E}">
        <p14:creationId xmlns:p14="http://schemas.microsoft.com/office/powerpoint/2010/main" val="41554801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276856" y="256032"/>
            <a:ext cx="4828032" cy="4524315"/>
          </a:xfrm>
          <a:prstGeom prst="rect">
            <a:avLst/>
          </a:prstGeom>
          <a:noFill/>
        </p:spPr>
        <p:txBody>
          <a:bodyPr wrap="square" rtlCol="0">
            <a:spAutoFit/>
          </a:bodyPr>
          <a:lstStyle/>
          <a:p>
            <a:r>
              <a:rPr lang="en-IE" dirty="0"/>
              <a:t>Ice House marked in Blue (</a:t>
            </a:r>
            <a:r>
              <a:rPr lang="en-IE" dirty="0">
                <a:solidFill>
                  <a:srgbClr val="0070C0"/>
                </a:solidFill>
              </a:rPr>
              <a:t>Halloran’s</a:t>
            </a:r>
            <a:r>
              <a:rPr lang="en-IE" dirty="0"/>
              <a:t>)</a:t>
            </a:r>
          </a:p>
          <a:p>
            <a:r>
              <a:rPr lang="en-IE" dirty="0"/>
              <a:t>Built in early part of 1800’s</a:t>
            </a:r>
          </a:p>
          <a:p>
            <a:endParaRPr lang="en-IE" dirty="0"/>
          </a:p>
          <a:p>
            <a:r>
              <a:rPr lang="en-IE" dirty="0"/>
              <a:t>Richard Tobin's land</a:t>
            </a:r>
          </a:p>
          <a:p>
            <a:r>
              <a:rPr lang="en-IE" dirty="0"/>
              <a:t>Charles Devalmare Landlord/Agent</a:t>
            </a:r>
          </a:p>
          <a:p>
            <a:r>
              <a:rPr lang="en-IE" dirty="0"/>
              <a:t>Owners : Micheal White</a:t>
            </a:r>
          </a:p>
          <a:p>
            <a:r>
              <a:rPr lang="en-IE" dirty="0"/>
              <a:t>                Mary Tobin</a:t>
            </a:r>
          </a:p>
          <a:p>
            <a:r>
              <a:rPr lang="en-IE" dirty="0"/>
              <a:t>                Margaret Tobin!</a:t>
            </a:r>
          </a:p>
          <a:p>
            <a:r>
              <a:rPr lang="en-IE" dirty="0"/>
              <a:t>                Jeremiah Tobin!</a:t>
            </a:r>
          </a:p>
          <a:p>
            <a:r>
              <a:rPr lang="en-IE" dirty="0"/>
              <a:t>                William O Neill!</a:t>
            </a:r>
          </a:p>
          <a:p>
            <a:r>
              <a:rPr lang="en-IE" dirty="0"/>
              <a:t>Current landowner</a:t>
            </a:r>
          </a:p>
          <a:p>
            <a:r>
              <a:rPr lang="en-IE" dirty="0"/>
              <a:t>Pat o Halloran</a:t>
            </a:r>
          </a:p>
          <a:p>
            <a:r>
              <a:rPr lang="en-IE" dirty="0"/>
              <a:t>                 </a:t>
            </a:r>
          </a:p>
          <a:p>
            <a:endParaRPr lang="en-IE" dirty="0"/>
          </a:p>
          <a:p>
            <a:r>
              <a:rPr lang="en-IE" dirty="0"/>
              <a:t> </a:t>
            </a:r>
          </a:p>
          <a:p>
            <a:endParaRPr lang="en-IE" dirty="0"/>
          </a:p>
        </p:txBody>
      </p:sp>
      <p:pic>
        <p:nvPicPr>
          <p:cNvPr id="4" name="Picture 3"/>
          <p:cNvPicPr/>
          <p:nvPr/>
        </p:nvPicPr>
        <p:blipFill>
          <a:blip r:embed="rId2"/>
          <a:stretch>
            <a:fillRect/>
          </a:stretch>
        </p:blipFill>
        <p:spPr>
          <a:xfrm>
            <a:off x="1866264" y="3739896"/>
            <a:ext cx="3190367" cy="2772918"/>
          </a:xfrm>
          <a:prstGeom prst="rect">
            <a:avLst/>
          </a:prstGeom>
        </p:spPr>
      </p:pic>
      <p:sp>
        <p:nvSpPr>
          <p:cNvPr id="5" name="TextBox 4"/>
          <p:cNvSpPr txBox="1"/>
          <p:nvPr/>
        </p:nvSpPr>
        <p:spPr>
          <a:xfrm>
            <a:off x="2194560" y="6547104"/>
            <a:ext cx="2496312" cy="276999"/>
          </a:xfrm>
          <a:prstGeom prst="rect">
            <a:avLst/>
          </a:prstGeom>
          <a:noFill/>
        </p:spPr>
        <p:txBody>
          <a:bodyPr wrap="square" rtlCol="0">
            <a:spAutoFit/>
          </a:bodyPr>
          <a:lstStyle/>
          <a:p>
            <a:pPr algn="ctr"/>
            <a:r>
              <a:rPr lang="en-IE" sz="1200" i="1" dirty="0"/>
              <a:t>1</a:t>
            </a:r>
            <a:r>
              <a:rPr lang="en-IE" sz="1200" i="1" baseline="30000" dirty="0"/>
              <a:t>st</a:t>
            </a:r>
            <a:r>
              <a:rPr lang="en-IE" sz="1200" i="1" dirty="0"/>
              <a:t> Edition map</a:t>
            </a: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76672" y="1736413"/>
            <a:ext cx="6598920" cy="4949190"/>
          </a:xfrm>
          <a:prstGeom prst="rect">
            <a:avLst/>
          </a:prstGeom>
        </p:spPr>
      </p:pic>
    </p:spTree>
    <p:extLst>
      <p:ext uri="{BB962C8B-B14F-4D97-AF65-F5344CB8AC3E}">
        <p14:creationId xmlns:p14="http://schemas.microsoft.com/office/powerpoint/2010/main" val="2035641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Users\Trish\Downloads\Web capture_28-3-2022_144654_maps.archaeology.ie.jpe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606040" y="722376"/>
            <a:ext cx="9299447" cy="5961887"/>
          </a:xfrm>
          <a:prstGeom prst="rect">
            <a:avLst/>
          </a:prstGeom>
          <a:noFill/>
          <a:ln>
            <a:noFill/>
          </a:ln>
        </p:spPr>
      </p:pic>
      <p:sp>
        <p:nvSpPr>
          <p:cNvPr id="3" name="TextBox 2"/>
          <p:cNvSpPr txBox="1"/>
          <p:nvPr/>
        </p:nvSpPr>
        <p:spPr>
          <a:xfrm>
            <a:off x="3520440" y="64008"/>
            <a:ext cx="6583680" cy="461665"/>
          </a:xfrm>
          <a:prstGeom prst="rect">
            <a:avLst/>
          </a:prstGeom>
          <a:noFill/>
        </p:spPr>
        <p:txBody>
          <a:bodyPr wrap="square" rtlCol="0">
            <a:spAutoFit/>
          </a:bodyPr>
          <a:lstStyle/>
          <a:p>
            <a:pPr algn="ctr"/>
            <a:r>
              <a:rPr lang="en-IE" sz="2400" b="1" dirty="0">
                <a:solidFill>
                  <a:srgbClr val="FFC000"/>
                </a:solidFill>
              </a:rPr>
              <a:t>Kilmaloo Lough (yellow)</a:t>
            </a:r>
          </a:p>
        </p:txBody>
      </p:sp>
    </p:spTree>
    <p:extLst>
      <p:ext uri="{BB962C8B-B14F-4D97-AF65-F5344CB8AC3E}">
        <p14:creationId xmlns:p14="http://schemas.microsoft.com/office/powerpoint/2010/main" val="172159458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80360" y="237744"/>
            <a:ext cx="9098280" cy="461665"/>
          </a:xfrm>
          <a:prstGeom prst="rect">
            <a:avLst/>
          </a:prstGeom>
          <a:noFill/>
        </p:spPr>
        <p:txBody>
          <a:bodyPr wrap="square" rtlCol="0">
            <a:spAutoFit/>
          </a:bodyPr>
          <a:lstStyle/>
          <a:p>
            <a:pPr algn="ctr"/>
            <a:r>
              <a:rPr lang="en-IE" sz="2400" b="1" dirty="0">
                <a:solidFill>
                  <a:srgbClr val="FF0000"/>
                </a:solidFill>
              </a:rPr>
              <a:t>Capacity in Tonnes of Ice Houses</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6200000">
            <a:off x="3543300" y="772560"/>
            <a:ext cx="1618488" cy="2157984"/>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6200000">
            <a:off x="3550158" y="4629150"/>
            <a:ext cx="1659636" cy="2212848"/>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6200000">
            <a:off x="3543300" y="2733948"/>
            <a:ext cx="1618488" cy="2157984"/>
          </a:xfrm>
          <a:prstGeom prst="rect">
            <a:avLst/>
          </a:prstGeom>
        </p:spPr>
      </p:pic>
      <p:sp>
        <p:nvSpPr>
          <p:cNvPr id="6" name="TextBox 5"/>
          <p:cNvSpPr txBox="1"/>
          <p:nvPr/>
        </p:nvSpPr>
        <p:spPr>
          <a:xfrm>
            <a:off x="5660136" y="1042307"/>
            <a:ext cx="6117336" cy="1200329"/>
          </a:xfrm>
          <a:prstGeom prst="rect">
            <a:avLst/>
          </a:prstGeom>
          <a:noFill/>
        </p:spPr>
        <p:txBody>
          <a:bodyPr wrap="square" rtlCol="0">
            <a:spAutoFit/>
          </a:bodyPr>
          <a:lstStyle/>
          <a:p>
            <a:r>
              <a:rPr lang="en-IE" b="1" dirty="0">
                <a:solidFill>
                  <a:srgbClr val="0070C0"/>
                </a:solidFill>
              </a:rPr>
              <a:t>Halloran's</a:t>
            </a:r>
          </a:p>
          <a:p>
            <a:endParaRPr lang="en-IE" dirty="0"/>
          </a:p>
          <a:p>
            <a:r>
              <a:rPr lang="en-IE" dirty="0"/>
              <a:t>Overall internal volume = 10150 cubic feet.</a:t>
            </a:r>
          </a:p>
          <a:p>
            <a:r>
              <a:rPr lang="en-IE" dirty="0"/>
              <a:t>Stocked to probable level = </a:t>
            </a:r>
            <a:r>
              <a:rPr lang="en-IE" b="1" dirty="0"/>
              <a:t>230</a:t>
            </a:r>
            <a:r>
              <a:rPr lang="en-IE" dirty="0"/>
              <a:t> tonnes of Ice</a:t>
            </a:r>
          </a:p>
        </p:txBody>
      </p:sp>
      <p:sp>
        <p:nvSpPr>
          <p:cNvPr id="7" name="TextBox 6"/>
          <p:cNvSpPr txBox="1"/>
          <p:nvPr/>
        </p:nvSpPr>
        <p:spPr>
          <a:xfrm>
            <a:off x="5660136" y="3003696"/>
            <a:ext cx="5266944" cy="1200329"/>
          </a:xfrm>
          <a:prstGeom prst="rect">
            <a:avLst/>
          </a:prstGeom>
          <a:noFill/>
        </p:spPr>
        <p:txBody>
          <a:bodyPr wrap="square" rtlCol="0">
            <a:spAutoFit/>
          </a:bodyPr>
          <a:lstStyle/>
          <a:p>
            <a:r>
              <a:rPr lang="en-IE" b="1" dirty="0">
                <a:solidFill>
                  <a:srgbClr val="00B050"/>
                </a:solidFill>
              </a:rPr>
              <a:t>Murray’s</a:t>
            </a:r>
          </a:p>
          <a:p>
            <a:endParaRPr lang="en-IE" b="1" dirty="0">
              <a:solidFill>
                <a:srgbClr val="00B050"/>
              </a:solidFill>
            </a:endParaRPr>
          </a:p>
          <a:p>
            <a:r>
              <a:rPr lang="en-IE" dirty="0"/>
              <a:t>Overall internal volume = 17250 cubic feet.</a:t>
            </a:r>
          </a:p>
          <a:p>
            <a:r>
              <a:rPr lang="en-IE" dirty="0"/>
              <a:t>Stocked to probable level = </a:t>
            </a:r>
            <a:r>
              <a:rPr lang="en-IE" b="1" dirty="0"/>
              <a:t>365</a:t>
            </a:r>
            <a:r>
              <a:rPr lang="en-IE" dirty="0"/>
              <a:t> tonnes of Ice</a:t>
            </a:r>
          </a:p>
        </p:txBody>
      </p:sp>
      <p:sp>
        <p:nvSpPr>
          <p:cNvPr id="8" name="TextBox 7"/>
          <p:cNvSpPr txBox="1"/>
          <p:nvPr/>
        </p:nvSpPr>
        <p:spPr>
          <a:xfrm>
            <a:off x="5660136" y="4905755"/>
            <a:ext cx="5285232" cy="1200329"/>
          </a:xfrm>
          <a:prstGeom prst="rect">
            <a:avLst/>
          </a:prstGeom>
          <a:noFill/>
        </p:spPr>
        <p:txBody>
          <a:bodyPr wrap="square" rtlCol="0">
            <a:spAutoFit/>
          </a:bodyPr>
          <a:lstStyle/>
          <a:p>
            <a:r>
              <a:rPr lang="en-IE" b="1" dirty="0">
                <a:solidFill>
                  <a:srgbClr val="FF0000"/>
                </a:solidFill>
              </a:rPr>
              <a:t>McKenna’s</a:t>
            </a:r>
          </a:p>
          <a:p>
            <a:endParaRPr lang="en-IE" b="1" dirty="0">
              <a:solidFill>
                <a:srgbClr val="FF0000"/>
              </a:solidFill>
            </a:endParaRPr>
          </a:p>
          <a:p>
            <a:r>
              <a:rPr lang="en-IE" dirty="0"/>
              <a:t>Overall internal volume = 19500 cubic feet.</a:t>
            </a:r>
          </a:p>
          <a:p>
            <a:r>
              <a:rPr lang="en-IE" dirty="0"/>
              <a:t>Stocked to probable level = </a:t>
            </a:r>
            <a:r>
              <a:rPr lang="en-IE" b="1" dirty="0"/>
              <a:t>405</a:t>
            </a:r>
            <a:r>
              <a:rPr lang="en-IE" dirty="0"/>
              <a:t> tonnes of Ice. </a:t>
            </a:r>
          </a:p>
        </p:txBody>
      </p:sp>
      <p:sp>
        <p:nvSpPr>
          <p:cNvPr id="10" name="TextBox 9"/>
          <p:cNvSpPr txBox="1"/>
          <p:nvPr/>
        </p:nvSpPr>
        <p:spPr>
          <a:xfrm>
            <a:off x="7200900" y="6497812"/>
            <a:ext cx="3035808" cy="400110"/>
          </a:xfrm>
          <a:prstGeom prst="rect">
            <a:avLst/>
          </a:prstGeom>
          <a:noFill/>
        </p:spPr>
        <p:txBody>
          <a:bodyPr wrap="square" rtlCol="0">
            <a:spAutoFit/>
          </a:bodyPr>
          <a:lstStyle/>
          <a:p>
            <a:r>
              <a:rPr lang="en-IE" sz="2000" b="1" dirty="0"/>
              <a:t>1000</a:t>
            </a:r>
            <a:r>
              <a:rPr lang="en-IE" dirty="0"/>
              <a:t> tonnes combined</a:t>
            </a:r>
          </a:p>
        </p:txBody>
      </p:sp>
    </p:spTree>
    <p:extLst>
      <p:ext uri="{BB962C8B-B14F-4D97-AF65-F5344CB8AC3E}">
        <p14:creationId xmlns:p14="http://schemas.microsoft.com/office/powerpoint/2010/main" val="296030944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359152" y="100584"/>
            <a:ext cx="3538728" cy="7571303"/>
          </a:xfrm>
          <a:prstGeom prst="rect">
            <a:avLst/>
          </a:prstGeom>
          <a:noFill/>
        </p:spPr>
        <p:txBody>
          <a:bodyPr wrap="square" rtlCol="0">
            <a:spAutoFit/>
          </a:bodyPr>
          <a:lstStyle/>
          <a:p>
            <a:r>
              <a:rPr lang="en-IE" b="1" dirty="0">
                <a:solidFill>
                  <a:srgbClr val="0070C0"/>
                </a:solidFill>
              </a:rPr>
              <a:t>No 3 (Pat o Halloran's land)</a:t>
            </a:r>
          </a:p>
          <a:p>
            <a:r>
              <a:rPr lang="en-IE" b="1" dirty="0">
                <a:solidFill>
                  <a:srgbClr val="0070C0"/>
                </a:solidFill>
              </a:rPr>
              <a:t>Blue one.  Summary.</a:t>
            </a:r>
          </a:p>
          <a:p>
            <a:r>
              <a:rPr lang="en-IE" dirty="0"/>
              <a:t>Some damage to entrance doorway.(Stoned up at some point possible).</a:t>
            </a:r>
          </a:p>
          <a:p>
            <a:r>
              <a:rPr lang="en-IE" dirty="0">
                <a:latin typeface="Arial Rounded MT Bold" panose="020F0704030504030204" pitchFamily="34" charset="0"/>
              </a:rPr>
              <a:t>Some damage to outer wall either side of entrance.</a:t>
            </a:r>
          </a:p>
          <a:p>
            <a:r>
              <a:rPr lang="en-IE" dirty="0"/>
              <a:t>Otherwise complete with domed stone roof intact.</a:t>
            </a:r>
          </a:p>
          <a:p>
            <a:r>
              <a:rPr lang="en-IE" dirty="0">
                <a:latin typeface="Arial Rounded MT Bold" panose="020F0704030504030204" pitchFamily="34" charset="0"/>
              </a:rPr>
              <a:t>Clay insulating layer on roof overgrown with vegetation.</a:t>
            </a:r>
          </a:p>
          <a:p>
            <a:r>
              <a:rPr lang="en-IE" dirty="0">
                <a:latin typeface="+mj-lt"/>
              </a:rPr>
              <a:t>Floor and drain filled in slightly with stones and vegetation decay (few feet).</a:t>
            </a:r>
          </a:p>
          <a:p>
            <a:r>
              <a:rPr lang="en-IE" dirty="0">
                <a:latin typeface="Arial Rounded MT Bold" panose="020F0704030504030204" pitchFamily="34" charset="0"/>
              </a:rPr>
              <a:t>Perimeter of structure overgrown with trees and vegetation. </a:t>
            </a:r>
          </a:p>
          <a:p>
            <a:r>
              <a:rPr lang="en-IE" dirty="0">
                <a:latin typeface="+mj-lt"/>
              </a:rPr>
              <a:t>4 large holes on east and west of structure (Beams for roof construction during build).</a:t>
            </a:r>
          </a:p>
          <a:p>
            <a:r>
              <a:rPr lang="en-IE" dirty="0">
                <a:latin typeface="Arial Rounded MT Bold" panose="020F0704030504030204" pitchFamily="34" charset="0"/>
              </a:rPr>
              <a:t>External cavity wall likely to have continued to bottom as opes present in internal walls.</a:t>
            </a:r>
          </a:p>
          <a:p>
            <a:endParaRPr lang="en-IE" dirty="0">
              <a:latin typeface="Arial Rounded MT Bold" panose="020F0704030504030204" pitchFamily="34" charset="0"/>
            </a:endParaRPr>
          </a:p>
          <a:p>
            <a:endParaRPr lang="en-IE" dirty="0">
              <a:latin typeface="Arial Rounded MT Bold" panose="020F0704030504030204" pitchFamily="34" charset="0"/>
            </a:endParaRPr>
          </a:p>
          <a:p>
            <a:endParaRPr lang="en-IE" b="1" dirty="0">
              <a:latin typeface="+mj-lt"/>
            </a:endParaRPr>
          </a:p>
        </p:txBody>
      </p:sp>
      <p:sp>
        <p:nvSpPr>
          <p:cNvPr id="4" name="TextBox 3"/>
          <p:cNvSpPr txBox="1"/>
          <p:nvPr/>
        </p:nvSpPr>
        <p:spPr>
          <a:xfrm>
            <a:off x="7063740" y="4727448"/>
            <a:ext cx="3995928" cy="1015663"/>
          </a:xfrm>
          <a:prstGeom prst="rect">
            <a:avLst/>
          </a:prstGeom>
          <a:noFill/>
        </p:spPr>
        <p:txBody>
          <a:bodyPr wrap="square" rtlCol="0">
            <a:spAutoFit/>
          </a:bodyPr>
          <a:lstStyle/>
          <a:p>
            <a:pPr algn="ctr"/>
            <a:r>
              <a:rPr lang="en-IE" sz="1600" i="1" dirty="0"/>
              <a:t>Plausible original scaled cross section from west side.</a:t>
            </a:r>
          </a:p>
          <a:p>
            <a:pPr algn="ctr"/>
            <a:r>
              <a:rPr lang="en-IE" sz="1000" i="1" dirty="0"/>
              <a:t>(Brian Dunne 2022) </a:t>
            </a:r>
          </a:p>
          <a:p>
            <a:endParaRPr lang="en-IE"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6200000">
            <a:off x="6732270" y="-468630"/>
            <a:ext cx="4457700" cy="5943600"/>
          </a:xfrm>
          <a:prstGeom prst="rect">
            <a:avLst/>
          </a:prstGeom>
        </p:spPr>
      </p:pic>
    </p:spTree>
    <p:extLst>
      <p:ext uri="{BB962C8B-B14F-4D97-AF65-F5344CB8AC3E}">
        <p14:creationId xmlns:p14="http://schemas.microsoft.com/office/powerpoint/2010/main" val="371759777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95728" y="515636"/>
            <a:ext cx="9460992" cy="6141196"/>
          </a:xfrm>
          <a:prstGeom prst="rect">
            <a:avLst/>
          </a:prstGeom>
        </p:spPr>
      </p:pic>
      <p:sp>
        <p:nvSpPr>
          <p:cNvPr id="3" name="TextBox 2"/>
          <p:cNvSpPr txBox="1"/>
          <p:nvPr/>
        </p:nvSpPr>
        <p:spPr>
          <a:xfrm>
            <a:off x="2843784" y="146304"/>
            <a:ext cx="6647688" cy="369332"/>
          </a:xfrm>
          <a:prstGeom prst="rect">
            <a:avLst/>
          </a:prstGeom>
          <a:noFill/>
        </p:spPr>
        <p:txBody>
          <a:bodyPr wrap="square" rtlCol="0">
            <a:spAutoFit/>
          </a:bodyPr>
          <a:lstStyle/>
          <a:p>
            <a:r>
              <a:rPr lang="en-IE" b="1" dirty="0"/>
              <a:t>No 3 (Halloran’s) from East</a:t>
            </a:r>
          </a:p>
        </p:txBody>
      </p:sp>
    </p:spTree>
    <p:extLst>
      <p:ext uri="{BB962C8B-B14F-4D97-AF65-F5344CB8AC3E}">
        <p14:creationId xmlns:p14="http://schemas.microsoft.com/office/powerpoint/2010/main" val="322348769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26386" y="548640"/>
            <a:ext cx="4375404" cy="5833872"/>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89520" y="554736"/>
            <a:ext cx="4370832" cy="5827776"/>
          </a:xfrm>
          <a:prstGeom prst="rect">
            <a:avLst/>
          </a:prstGeom>
        </p:spPr>
      </p:pic>
      <p:sp>
        <p:nvSpPr>
          <p:cNvPr id="4" name="TextBox 3"/>
          <p:cNvSpPr txBox="1"/>
          <p:nvPr/>
        </p:nvSpPr>
        <p:spPr>
          <a:xfrm>
            <a:off x="2326386" y="0"/>
            <a:ext cx="9633966" cy="369332"/>
          </a:xfrm>
          <a:prstGeom prst="rect">
            <a:avLst/>
          </a:prstGeom>
          <a:noFill/>
        </p:spPr>
        <p:txBody>
          <a:bodyPr wrap="square" rtlCol="0">
            <a:spAutoFit/>
          </a:bodyPr>
          <a:lstStyle/>
          <a:p>
            <a:pPr algn="ctr"/>
            <a:r>
              <a:rPr lang="en-IE" b="1" dirty="0"/>
              <a:t>No 3 (Halloran's)</a:t>
            </a:r>
          </a:p>
        </p:txBody>
      </p:sp>
      <p:sp>
        <p:nvSpPr>
          <p:cNvPr id="5" name="TextBox 4"/>
          <p:cNvSpPr txBox="1"/>
          <p:nvPr/>
        </p:nvSpPr>
        <p:spPr>
          <a:xfrm>
            <a:off x="3090672" y="6406372"/>
            <a:ext cx="3008376" cy="369332"/>
          </a:xfrm>
          <a:prstGeom prst="rect">
            <a:avLst/>
          </a:prstGeom>
          <a:noFill/>
        </p:spPr>
        <p:txBody>
          <a:bodyPr wrap="square" rtlCol="0">
            <a:spAutoFit/>
          </a:bodyPr>
          <a:lstStyle/>
          <a:p>
            <a:pPr algn="ctr"/>
            <a:r>
              <a:rPr lang="en-IE" dirty="0">
                <a:latin typeface="Arial Rounded MT Bold" panose="020F0704030504030204" pitchFamily="34" charset="0"/>
              </a:rPr>
              <a:t>Ice chamber/pit</a:t>
            </a:r>
          </a:p>
        </p:txBody>
      </p:sp>
      <p:sp>
        <p:nvSpPr>
          <p:cNvPr id="6" name="TextBox 5"/>
          <p:cNvSpPr txBox="1"/>
          <p:nvPr/>
        </p:nvSpPr>
        <p:spPr>
          <a:xfrm>
            <a:off x="7589520" y="6406372"/>
            <a:ext cx="4471416" cy="369332"/>
          </a:xfrm>
          <a:prstGeom prst="rect">
            <a:avLst/>
          </a:prstGeom>
          <a:noFill/>
        </p:spPr>
        <p:txBody>
          <a:bodyPr wrap="square" rtlCol="0">
            <a:spAutoFit/>
          </a:bodyPr>
          <a:lstStyle/>
          <a:p>
            <a:r>
              <a:rPr lang="en-IE" dirty="0">
                <a:latin typeface="Arial Rounded MT Bold" panose="020F0704030504030204" pitchFamily="34" charset="0"/>
              </a:rPr>
              <a:t>Openings for roof construction beams   </a:t>
            </a:r>
          </a:p>
        </p:txBody>
      </p:sp>
    </p:spTree>
    <p:extLst>
      <p:ext uri="{BB962C8B-B14F-4D97-AF65-F5344CB8AC3E}">
        <p14:creationId xmlns:p14="http://schemas.microsoft.com/office/powerpoint/2010/main" val="191540329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38144" y="653288"/>
            <a:ext cx="6793992" cy="6047232"/>
          </a:xfrm>
          <a:prstGeom prst="rect">
            <a:avLst/>
          </a:prstGeom>
        </p:spPr>
      </p:pic>
      <p:sp>
        <p:nvSpPr>
          <p:cNvPr id="3" name="TextBox 2"/>
          <p:cNvSpPr txBox="1"/>
          <p:nvPr/>
        </p:nvSpPr>
        <p:spPr>
          <a:xfrm>
            <a:off x="4549140" y="146304"/>
            <a:ext cx="4572000" cy="369332"/>
          </a:xfrm>
          <a:prstGeom prst="rect">
            <a:avLst/>
          </a:prstGeom>
          <a:noFill/>
        </p:spPr>
        <p:txBody>
          <a:bodyPr wrap="square" rtlCol="0">
            <a:spAutoFit/>
          </a:bodyPr>
          <a:lstStyle/>
          <a:p>
            <a:r>
              <a:rPr lang="en-IE" b="1" dirty="0"/>
              <a:t>No 3 (Halloran’s) Domed stone roof</a:t>
            </a:r>
          </a:p>
        </p:txBody>
      </p:sp>
    </p:spTree>
    <p:extLst>
      <p:ext uri="{BB962C8B-B14F-4D97-AF65-F5344CB8AC3E}">
        <p14:creationId xmlns:p14="http://schemas.microsoft.com/office/powerpoint/2010/main" val="375829816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a:stretch>
            <a:fillRect/>
          </a:stretch>
        </p:blipFill>
        <p:spPr>
          <a:xfrm>
            <a:off x="9030129" y="4964303"/>
            <a:ext cx="2838846" cy="1371791"/>
          </a:xfrm>
          <a:prstGeom prst="rect">
            <a:avLst/>
          </a:prstGeom>
        </p:spPr>
      </p:pic>
      <p:sp>
        <p:nvSpPr>
          <p:cNvPr id="12" name="TextBox 11"/>
          <p:cNvSpPr txBox="1"/>
          <p:nvPr/>
        </p:nvSpPr>
        <p:spPr>
          <a:xfrm>
            <a:off x="9315696" y="6400102"/>
            <a:ext cx="2267712" cy="307777"/>
          </a:xfrm>
          <a:prstGeom prst="rect">
            <a:avLst/>
          </a:prstGeom>
          <a:noFill/>
        </p:spPr>
        <p:txBody>
          <a:bodyPr wrap="square" rtlCol="0">
            <a:spAutoFit/>
          </a:bodyPr>
          <a:lstStyle/>
          <a:p>
            <a:r>
              <a:rPr lang="en-IE" sz="1400" i="1" dirty="0"/>
              <a:t>Youghal directory 19</a:t>
            </a:r>
            <a:r>
              <a:rPr lang="en-IE" sz="1400" i="1" baseline="30000" dirty="0"/>
              <a:t>th</a:t>
            </a:r>
            <a:r>
              <a:rPr lang="en-IE" sz="1400" i="1" dirty="0"/>
              <a:t> C</a:t>
            </a:r>
          </a:p>
        </p:txBody>
      </p:sp>
      <p:sp>
        <p:nvSpPr>
          <p:cNvPr id="14" name="TextBox 13"/>
          <p:cNvSpPr txBox="1"/>
          <p:nvPr/>
        </p:nvSpPr>
        <p:spPr>
          <a:xfrm>
            <a:off x="2148832" y="30649"/>
            <a:ext cx="7360928" cy="7294305"/>
          </a:xfrm>
          <a:prstGeom prst="rect">
            <a:avLst/>
          </a:prstGeom>
          <a:noFill/>
        </p:spPr>
        <p:txBody>
          <a:bodyPr wrap="square" rtlCol="0">
            <a:spAutoFit/>
          </a:bodyPr>
          <a:lstStyle/>
          <a:p>
            <a:pPr algn="ctr"/>
            <a:r>
              <a:rPr lang="en-IE" b="1" dirty="0"/>
              <a:t>No 3 (Halloran’s) History</a:t>
            </a:r>
          </a:p>
          <a:p>
            <a:endParaRPr lang="en-IE" sz="1600" dirty="0"/>
          </a:p>
          <a:p>
            <a:r>
              <a:rPr lang="en-IE" sz="1600" dirty="0"/>
              <a:t>Richard Tobin's land.</a:t>
            </a:r>
          </a:p>
          <a:p>
            <a:endParaRPr lang="en-IE" sz="1600" dirty="0"/>
          </a:p>
          <a:p>
            <a:r>
              <a:rPr lang="en-IE" sz="1600" dirty="0"/>
              <a:t>Michael White and family owned the Ice House. They were fishmongers and salmon merchants with business in nearby Youghal.</a:t>
            </a:r>
          </a:p>
          <a:p>
            <a:endParaRPr lang="en-IE" sz="1600" dirty="0"/>
          </a:p>
          <a:p>
            <a:r>
              <a:rPr lang="en-IE" sz="1600" dirty="0"/>
              <a:t>Michael White may have been married to Margaret Tobin.</a:t>
            </a:r>
          </a:p>
          <a:p>
            <a:endParaRPr lang="en-IE" sz="1600" dirty="0"/>
          </a:p>
          <a:p>
            <a:r>
              <a:rPr lang="en-IE" sz="1600" dirty="0"/>
              <a:t>Other names associated with the ownership of this ice house were Margaret Tobin, Jeremiah Tobin, Mary Tobin and William O Neill at a later point.</a:t>
            </a:r>
          </a:p>
          <a:p>
            <a:endParaRPr lang="en-IE" sz="1600" dirty="0"/>
          </a:p>
          <a:p>
            <a:r>
              <a:rPr lang="en-IE" sz="1600" dirty="0"/>
              <a:t>Charles Devalmare was landlord/agent.</a:t>
            </a:r>
          </a:p>
          <a:p>
            <a:r>
              <a:rPr lang="en-IE" sz="1600" dirty="0"/>
              <a:t> </a:t>
            </a:r>
          </a:p>
          <a:p>
            <a:r>
              <a:rPr lang="en-IE" sz="1600" dirty="0"/>
              <a:t>£10 rent in 1850s.</a:t>
            </a:r>
          </a:p>
          <a:p>
            <a:r>
              <a:rPr lang="en-IE" sz="1600" dirty="0"/>
              <a:t>£5 rent in 1860s.</a:t>
            </a:r>
          </a:p>
          <a:p>
            <a:r>
              <a:rPr lang="en-IE" sz="1600" dirty="0"/>
              <a:t>£2 rent in 1890s.</a:t>
            </a:r>
          </a:p>
          <a:p>
            <a:endParaRPr lang="en-IE" sz="1600" dirty="0"/>
          </a:p>
          <a:p>
            <a:r>
              <a:rPr lang="en-IE" sz="1600" dirty="0"/>
              <a:t>Down as vacant in 1889</a:t>
            </a:r>
          </a:p>
          <a:p>
            <a:r>
              <a:rPr lang="en-IE" sz="1600" dirty="0"/>
              <a:t>and described as a long</a:t>
            </a:r>
          </a:p>
          <a:p>
            <a:r>
              <a:rPr lang="en-IE" sz="1600" dirty="0"/>
              <a:t>time not used.</a:t>
            </a:r>
          </a:p>
          <a:p>
            <a:endParaRPr lang="en-IE" sz="1600" dirty="0"/>
          </a:p>
          <a:p>
            <a:r>
              <a:rPr lang="en-IE" sz="1600" dirty="0"/>
              <a:t>In 1889 revision book, would let for £2 a year, a long time not used.</a:t>
            </a:r>
          </a:p>
          <a:p>
            <a:endParaRPr lang="en-IE" sz="1600" dirty="0"/>
          </a:p>
          <a:p>
            <a:r>
              <a:rPr lang="en-IE" sz="1600" dirty="0"/>
              <a:t>Still nearly fully intact after possible 200 years.</a:t>
            </a:r>
          </a:p>
          <a:p>
            <a:endParaRPr lang="en-IE" sz="1600" dirty="0"/>
          </a:p>
          <a:p>
            <a:endParaRPr lang="en-IE" sz="1600" dirty="0"/>
          </a:p>
          <a:p>
            <a:endParaRPr lang="en-IE" dirty="0"/>
          </a:p>
        </p:txBody>
      </p:sp>
    </p:spTree>
    <p:extLst>
      <p:ext uri="{BB962C8B-B14F-4D97-AF65-F5344CB8AC3E}">
        <p14:creationId xmlns:p14="http://schemas.microsoft.com/office/powerpoint/2010/main" val="246622462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Users\Trish\OneDrive\Documents\ice blue small one sketch 1937.pn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476519" y="216457"/>
            <a:ext cx="3492945" cy="2039239"/>
          </a:xfrm>
          <a:prstGeom prst="rect">
            <a:avLst/>
          </a:prstGeom>
          <a:noFill/>
          <a:ln>
            <a:noFill/>
          </a:ln>
        </p:spPr>
      </p:pic>
      <p:pic>
        <p:nvPicPr>
          <p:cNvPr id="3" name="Picture 2"/>
          <p:cNvPicPr/>
          <p:nvPr/>
        </p:nvPicPr>
        <p:blipFill>
          <a:blip r:embed="rId3"/>
          <a:stretch>
            <a:fillRect/>
          </a:stretch>
        </p:blipFill>
        <p:spPr>
          <a:xfrm>
            <a:off x="9125042" y="2688336"/>
            <a:ext cx="2387268" cy="1641699"/>
          </a:xfrm>
          <a:prstGeom prst="rect">
            <a:avLst/>
          </a:prstGeom>
        </p:spPr>
      </p:pic>
      <p:sp>
        <p:nvSpPr>
          <p:cNvPr id="4" name="Rectangle 3"/>
          <p:cNvSpPr/>
          <p:nvPr/>
        </p:nvSpPr>
        <p:spPr>
          <a:xfrm>
            <a:off x="9234084" y="2296940"/>
            <a:ext cx="2169184" cy="276999"/>
          </a:xfrm>
          <a:prstGeom prst="rect">
            <a:avLst/>
          </a:prstGeom>
        </p:spPr>
        <p:txBody>
          <a:bodyPr wrap="none">
            <a:spAutoFit/>
          </a:bodyPr>
          <a:lstStyle/>
          <a:p>
            <a:r>
              <a:rPr lang="en-IE" sz="1200" i="1" dirty="0"/>
              <a:t>Topographical survey 1937</a:t>
            </a:r>
          </a:p>
        </p:txBody>
      </p:sp>
      <p:sp>
        <p:nvSpPr>
          <p:cNvPr id="5" name="Rectangle 4"/>
          <p:cNvSpPr/>
          <p:nvPr/>
        </p:nvSpPr>
        <p:spPr>
          <a:xfrm>
            <a:off x="9069776" y="4330035"/>
            <a:ext cx="2169184" cy="276999"/>
          </a:xfrm>
          <a:prstGeom prst="rect">
            <a:avLst/>
          </a:prstGeom>
        </p:spPr>
        <p:txBody>
          <a:bodyPr wrap="none">
            <a:spAutoFit/>
          </a:bodyPr>
          <a:lstStyle/>
          <a:p>
            <a:pPr lvl="0"/>
            <a:r>
              <a:rPr lang="en-IE" sz="1200" i="1" dirty="0">
                <a:solidFill>
                  <a:prstClr val="black"/>
                </a:solidFill>
              </a:rPr>
              <a:t>Topographical survey 1937</a:t>
            </a:r>
          </a:p>
        </p:txBody>
      </p:sp>
      <p:pic>
        <p:nvPicPr>
          <p:cNvPr id="6" name="Picture 5" descr="C:\Users\Trish\OneDrive\Documents\ice fishmongers directory.pn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778240" y="4736785"/>
            <a:ext cx="3044889" cy="1667589"/>
          </a:xfrm>
          <a:prstGeom prst="rect">
            <a:avLst/>
          </a:prstGeom>
          <a:noFill/>
          <a:ln>
            <a:noFill/>
          </a:ln>
        </p:spPr>
      </p:pic>
      <p:sp>
        <p:nvSpPr>
          <p:cNvPr id="7" name="Rectangle 6"/>
          <p:cNvSpPr/>
          <p:nvPr/>
        </p:nvSpPr>
        <p:spPr>
          <a:xfrm>
            <a:off x="9247709" y="6404374"/>
            <a:ext cx="1991251" cy="276999"/>
          </a:xfrm>
          <a:prstGeom prst="rect">
            <a:avLst/>
          </a:prstGeom>
        </p:spPr>
        <p:txBody>
          <a:bodyPr wrap="none">
            <a:spAutoFit/>
          </a:bodyPr>
          <a:lstStyle/>
          <a:p>
            <a:r>
              <a:rPr lang="en-IE" sz="1200" i="1" dirty="0"/>
              <a:t>Youghal directory 19</a:t>
            </a:r>
            <a:r>
              <a:rPr lang="en-IE" sz="1200" i="1" baseline="30000" dirty="0"/>
              <a:t>th</a:t>
            </a:r>
            <a:r>
              <a:rPr lang="en-IE" sz="1200" i="1" dirty="0"/>
              <a:t> C</a:t>
            </a:r>
          </a:p>
        </p:txBody>
      </p:sp>
      <p:pic>
        <p:nvPicPr>
          <p:cNvPr id="8" name="Picture 7"/>
          <p:cNvPicPr>
            <a:picLocks noChangeAspect="1"/>
          </p:cNvPicPr>
          <p:nvPr/>
        </p:nvPicPr>
        <p:blipFill>
          <a:blip r:embed="rId5"/>
          <a:stretch>
            <a:fillRect/>
          </a:stretch>
        </p:blipFill>
        <p:spPr>
          <a:xfrm>
            <a:off x="1773936" y="4041254"/>
            <a:ext cx="6217920" cy="1241247"/>
          </a:xfrm>
          <a:prstGeom prst="rect">
            <a:avLst/>
          </a:prstGeom>
        </p:spPr>
      </p:pic>
      <p:pic>
        <p:nvPicPr>
          <p:cNvPr id="9" name="Picture 8"/>
          <p:cNvPicPr>
            <a:picLocks noChangeAspect="1"/>
          </p:cNvPicPr>
          <p:nvPr/>
        </p:nvPicPr>
        <p:blipFill>
          <a:blip r:embed="rId6"/>
          <a:stretch>
            <a:fillRect/>
          </a:stretch>
        </p:blipFill>
        <p:spPr>
          <a:xfrm>
            <a:off x="1773936" y="5282501"/>
            <a:ext cx="6217920" cy="1165679"/>
          </a:xfrm>
          <a:prstGeom prst="rect">
            <a:avLst/>
          </a:prstGeom>
        </p:spPr>
      </p:pic>
      <p:sp>
        <p:nvSpPr>
          <p:cNvPr id="10" name="TextBox 9"/>
          <p:cNvSpPr txBox="1"/>
          <p:nvPr/>
        </p:nvSpPr>
        <p:spPr>
          <a:xfrm>
            <a:off x="2706624" y="6523355"/>
            <a:ext cx="4443984" cy="307777"/>
          </a:xfrm>
          <a:prstGeom prst="rect">
            <a:avLst/>
          </a:prstGeom>
          <a:noFill/>
        </p:spPr>
        <p:txBody>
          <a:bodyPr wrap="square" rtlCol="0">
            <a:spAutoFit/>
          </a:bodyPr>
          <a:lstStyle/>
          <a:p>
            <a:pPr algn="ctr"/>
            <a:r>
              <a:rPr lang="en-IE" sz="1400" i="1" dirty="0"/>
              <a:t>Griffiths valuation (Revision books)</a:t>
            </a:r>
          </a:p>
        </p:txBody>
      </p:sp>
      <p:pic>
        <p:nvPicPr>
          <p:cNvPr id="11" name="Picture 10"/>
          <p:cNvPicPr>
            <a:picLocks noChangeAspect="1"/>
          </p:cNvPicPr>
          <p:nvPr/>
        </p:nvPicPr>
        <p:blipFill>
          <a:blip r:embed="rId7"/>
          <a:stretch>
            <a:fillRect/>
          </a:stretch>
        </p:blipFill>
        <p:spPr>
          <a:xfrm>
            <a:off x="2711338" y="1085429"/>
            <a:ext cx="4439270" cy="1143160"/>
          </a:xfrm>
          <a:prstGeom prst="rect">
            <a:avLst/>
          </a:prstGeom>
        </p:spPr>
      </p:pic>
      <p:pic>
        <p:nvPicPr>
          <p:cNvPr id="12" name="Picture 11"/>
          <p:cNvPicPr>
            <a:picLocks noChangeAspect="1"/>
          </p:cNvPicPr>
          <p:nvPr/>
        </p:nvPicPr>
        <p:blipFill>
          <a:blip r:embed="rId8"/>
          <a:stretch>
            <a:fillRect/>
          </a:stretch>
        </p:blipFill>
        <p:spPr>
          <a:xfrm>
            <a:off x="3218689" y="2228589"/>
            <a:ext cx="3723132" cy="1595628"/>
          </a:xfrm>
          <a:prstGeom prst="rect">
            <a:avLst/>
          </a:prstGeom>
        </p:spPr>
      </p:pic>
    </p:spTree>
    <p:extLst>
      <p:ext uri="{BB962C8B-B14F-4D97-AF65-F5344CB8AC3E}">
        <p14:creationId xmlns:p14="http://schemas.microsoft.com/office/powerpoint/2010/main" val="366655356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6200000">
            <a:off x="6854952" y="-521208"/>
            <a:ext cx="4462272" cy="5852160"/>
          </a:xfrm>
          <a:prstGeom prst="rect">
            <a:avLst/>
          </a:prstGeom>
        </p:spPr>
      </p:pic>
      <p:sp>
        <p:nvSpPr>
          <p:cNvPr id="5" name="Freeform 4"/>
          <p:cNvSpPr/>
          <p:nvPr/>
        </p:nvSpPr>
        <p:spPr>
          <a:xfrm>
            <a:off x="8577072" y="2962656"/>
            <a:ext cx="1453896" cy="164592"/>
          </a:xfrm>
          <a:custGeom>
            <a:avLst/>
            <a:gdLst>
              <a:gd name="connsiteX0" fmla="*/ 0 w 1453896"/>
              <a:gd name="connsiteY0" fmla="*/ 164592 h 164592"/>
              <a:gd name="connsiteX1" fmla="*/ 45720 w 1453896"/>
              <a:gd name="connsiteY1" fmla="*/ 128016 h 164592"/>
              <a:gd name="connsiteX2" fmla="*/ 82296 w 1453896"/>
              <a:gd name="connsiteY2" fmla="*/ 118872 h 164592"/>
              <a:gd name="connsiteX3" fmla="*/ 109728 w 1453896"/>
              <a:gd name="connsiteY3" fmla="*/ 109728 h 164592"/>
              <a:gd name="connsiteX4" fmla="*/ 292608 w 1453896"/>
              <a:gd name="connsiteY4" fmla="*/ 91440 h 164592"/>
              <a:gd name="connsiteX5" fmla="*/ 365760 w 1453896"/>
              <a:gd name="connsiteY5" fmla="*/ 73152 h 164592"/>
              <a:gd name="connsiteX6" fmla="*/ 420624 w 1453896"/>
              <a:gd name="connsiteY6" fmla="*/ 54864 h 164592"/>
              <a:gd name="connsiteX7" fmla="*/ 448056 w 1453896"/>
              <a:gd name="connsiteY7" fmla="*/ 45720 h 164592"/>
              <a:gd name="connsiteX8" fmla="*/ 466344 w 1453896"/>
              <a:gd name="connsiteY8" fmla="*/ 18288 h 164592"/>
              <a:gd name="connsiteX9" fmla="*/ 502920 w 1453896"/>
              <a:gd name="connsiteY9" fmla="*/ 9144 h 164592"/>
              <a:gd name="connsiteX10" fmla="*/ 530352 w 1453896"/>
              <a:gd name="connsiteY10" fmla="*/ 0 h 164592"/>
              <a:gd name="connsiteX11" fmla="*/ 576072 w 1453896"/>
              <a:gd name="connsiteY11" fmla="*/ 45720 h 164592"/>
              <a:gd name="connsiteX12" fmla="*/ 630936 w 1453896"/>
              <a:gd name="connsiteY12" fmla="*/ 73152 h 164592"/>
              <a:gd name="connsiteX13" fmla="*/ 667512 w 1453896"/>
              <a:gd name="connsiteY13" fmla="*/ 82296 h 164592"/>
              <a:gd name="connsiteX14" fmla="*/ 758952 w 1453896"/>
              <a:gd name="connsiteY14" fmla="*/ 73152 h 164592"/>
              <a:gd name="connsiteX15" fmla="*/ 822960 w 1453896"/>
              <a:gd name="connsiteY15" fmla="*/ 54864 h 164592"/>
              <a:gd name="connsiteX16" fmla="*/ 923544 w 1453896"/>
              <a:gd name="connsiteY16" fmla="*/ 64008 h 164592"/>
              <a:gd name="connsiteX17" fmla="*/ 950976 w 1453896"/>
              <a:gd name="connsiteY17" fmla="*/ 82296 h 164592"/>
              <a:gd name="connsiteX18" fmla="*/ 1033272 w 1453896"/>
              <a:gd name="connsiteY18" fmla="*/ 64008 h 164592"/>
              <a:gd name="connsiteX19" fmla="*/ 1097280 w 1453896"/>
              <a:gd name="connsiteY19" fmla="*/ 45720 h 164592"/>
              <a:gd name="connsiteX20" fmla="*/ 1188720 w 1453896"/>
              <a:gd name="connsiteY20" fmla="*/ 54864 h 164592"/>
              <a:gd name="connsiteX21" fmla="*/ 1243584 w 1453896"/>
              <a:gd name="connsiteY21" fmla="*/ 82296 h 164592"/>
              <a:gd name="connsiteX22" fmla="*/ 1353312 w 1453896"/>
              <a:gd name="connsiteY22" fmla="*/ 100584 h 164592"/>
              <a:gd name="connsiteX23" fmla="*/ 1380744 w 1453896"/>
              <a:gd name="connsiteY23" fmla="*/ 109728 h 164592"/>
              <a:gd name="connsiteX24" fmla="*/ 1417320 w 1453896"/>
              <a:gd name="connsiteY24" fmla="*/ 118872 h 164592"/>
              <a:gd name="connsiteX25" fmla="*/ 1453896 w 1453896"/>
              <a:gd name="connsiteY25" fmla="*/ 137160 h 164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453896" h="164592">
                <a:moveTo>
                  <a:pt x="0" y="164592"/>
                </a:moveTo>
                <a:cubicBezTo>
                  <a:pt x="15240" y="152400"/>
                  <a:pt x="28659" y="137494"/>
                  <a:pt x="45720" y="128016"/>
                </a:cubicBezTo>
                <a:cubicBezTo>
                  <a:pt x="56706" y="121913"/>
                  <a:pt x="70212" y="122324"/>
                  <a:pt x="82296" y="118872"/>
                </a:cubicBezTo>
                <a:cubicBezTo>
                  <a:pt x="91564" y="116224"/>
                  <a:pt x="100277" y="111618"/>
                  <a:pt x="109728" y="109728"/>
                </a:cubicBezTo>
                <a:cubicBezTo>
                  <a:pt x="165094" y="98655"/>
                  <a:pt x="240725" y="95431"/>
                  <a:pt x="292608" y="91440"/>
                </a:cubicBezTo>
                <a:cubicBezTo>
                  <a:pt x="375843" y="63695"/>
                  <a:pt x="244383" y="106255"/>
                  <a:pt x="365760" y="73152"/>
                </a:cubicBezTo>
                <a:cubicBezTo>
                  <a:pt x="384358" y="68080"/>
                  <a:pt x="402336" y="60960"/>
                  <a:pt x="420624" y="54864"/>
                </a:cubicBezTo>
                <a:lnTo>
                  <a:pt x="448056" y="45720"/>
                </a:lnTo>
                <a:cubicBezTo>
                  <a:pt x="454152" y="36576"/>
                  <a:pt x="457200" y="24384"/>
                  <a:pt x="466344" y="18288"/>
                </a:cubicBezTo>
                <a:cubicBezTo>
                  <a:pt x="476801" y="11317"/>
                  <a:pt x="490836" y="12596"/>
                  <a:pt x="502920" y="9144"/>
                </a:cubicBezTo>
                <a:cubicBezTo>
                  <a:pt x="512188" y="6496"/>
                  <a:pt x="521208" y="3048"/>
                  <a:pt x="530352" y="0"/>
                </a:cubicBezTo>
                <a:cubicBezTo>
                  <a:pt x="603504" y="48768"/>
                  <a:pt x="515112" y="-15240"/>
                  <a:pt x="576072" y="45720"/>
                </a:cubicBezTo>
                <a:cubicBezTo>
                  <a:pt x="592102" y="61750"/>
                  <a:pt x="610112" y="67202"/>
                  <a:pt x="630936" y="73152"/>
                </a:cubicBezTo>
                <a:cubicBezTo>
                  <a:pt x="643020" y="76604"/>
                  <a:pt x="655320" y="79248"/>
                  <a:pt x="667512" y="82296"/>
                </a:cubicBezTo>
                <a:cubicBezTo>
                  <a:pt x="697992" y="79248"/>
                  <a:pt x="728628" y="77484"/>
                  <a:pt x="758952" y="73152"/>
                </a:cubicBezTo>
                <a:cubicBezTo>
                  <a:pt x="779045" y="70282"/>
                  <a:pt x="803419" y="61378"/>
                  <a:pt x="822960" y="54864"/>
                </a:cubicBezTo>
                <a:cubicBezTo>
                  <a:pt x="856488" y="57912"/>
                  <a:pt x="890625" y="56954"/>
                  <a:pt x="923544" y="64008"/>
                </a:cubicBezTo>
                <a:cubicBezTo>
                  <a:pt x="934290" y="66311"/>
                  <a:pt x="940053" y="81082"/>
                  <a:pt x="950976" y="82296"/>
                </a:cubicBezTo>
                <a:cubicBezTo>
                  <a:pt x="980679" y="85596"/>
                  <a:pt x="1006274" y="71722"/>
                  <a:pt x="1033272" y="64008"/>
                </a:cubicBezTo>
                <a:cubicBezTo>
                  <a:pt x="1113644" y="41045"/>
                  <a:pt x="1031507" y="67644"/>
                  <a:pt x="1097280" y="45720"/>
                </a:cubicBezTo>
                <a:cubicBezTo>
                  <a:pt x="1127760" y="48768"/>
                  <a:pt x="1158444" y="50206"/>
                  <a:pt x="1188720" y="54864"/>
                </a:cubicBezTo>
                <a:cubicBezTo>
                  <a:pt x="1236860" y="62270"/>
                  <a:pt x="1196409" y="64605"/>
                  <a:pt x="1243584" y="82296"/>
                </a:cubicBezTo>
                <a:cubicBezTo>
                  <a:pt x="1260040" y="88467"/>
                  <a:pt x="1343807" y="99226"/>
                  <a:pt x="1353312" y="100584"/>
                </a:cubicBezTo>
                <a:cubicBezTo>
                  <a:pt x="1362456" y="103632"/>
                  <a:pt x="1371476" y="107080"/>
                  <a:pt x="1380744" y="109728"/>
                </a:cubicBezTo>
                <a:cubicBezTo>
                  <a:pt x="1392828" y="113180"/>
                  <a:pt x="1405769" y="113922"/>
                  <a:pt x="1417320" y="118872"/>
                </a:cubicBezTo>
                <a:cubicBezTo>
                  <a:pt x="1463937" y="138851"/>
                  <a:pt x="1429145" y="137160"/>
                  <a:pt x="1453896" y="137160"/>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dirty="0"/>
          </a:p>
        </p:txBody>
      </p:sp>
      <p:sp>
        <p:nvSpPr>
          <p:cNvPr id="6" name="Freeform 5"/>
          <p:cNvSpPr/>
          <p:nvPr/>
        </p:nvSpPr>
        <p:spPr>
          <a:xfrm>
            <a:off x="7671816" y="800422"/>
            <a:ext cx="3341893" cy="57811"/>
          </a:xfrm>
          <a:custGeom>
            <a:avLst/>
            <a:gdLst>
              <a:gd name="connsiteX0" fmla="*/ 265176 w 3341893"/>
              <a:gd name="connsiteY0" fmla="*/ 31682 h 57811"/>
              <a:gd name="connsiteX1" fmla="*/ 310896 w 3341893"/>
              <a:gd name="connsiteY1" fmla="*/ 22538 h 57811"/>
              <a:gd name="connsiteX2" fmla="*/ 694944 w 3341893"/>
              <a:gd name="connsiteY2" fmla="*/ 40826 h 57811"/>
              <a:gd name="connsiteX3" fmla="*/ 960120 w 3341893"/>
              <a:gd name="connsiteY3" fmla="*/ 40826 h 57811"/>
              <a:gd name="connsiteX4" fmla="*/ 1408176 w 3341893"/>
              <a:gd name="connsiteY4" fmla="*/ 31682 h 57811"/>
              <a:gd name="connsiteX5" fmla="*/ 1545336 w 3341893"/>
              <a:gd name="connsiteY5" fmla="*/ 22538 h 57811"/>
              <a:gd name="connsiteX6" fmla="*/ 1600200 w 3341893"/>
              <a:gd name="connsiteY6" fmla="*/ 13394 h 57811"/>
              <a:gd name="connsiteX7" fmla="*/ 2066544 w 3341893"/>
              <a:gd name="connsiteY7" fmla="*/ 22538 h 57811"/>
              <a:gd name="connsiteX8" fmla="*/ 3035808 w 3341893"/>
              <a:gd name="connsiteY8" fmla="*/ 13394 h 57811"/>
              <a:gd name="connsiteX9" fmla="*/ 3063240 w 3341893"/>
              <a:gd name="connsiteY9" fmla="*/ 4250 h 57811"/>
              <a:gd name="connsiteX10" fmla="*/ 3273552 w 3341893"/>
              <a:gd name="connsiteY10" fmla="*/ 13394 h 57811"/>
              <a:gd name="connsiteX11" fmla="*/ 3337560 w 3341893"/>
              <a:gd name="connsiteY11" fmla="*/ 22538 h 57811"/>
              <a:gd name="connsiteX12" fmla="*/ 3008376 w 3341893"/>
              <a:gd name="connsiteY12" fmla="*/ 22538 h 57811"/>
              <a:gd name="connsiteX13" fmla="*/ 2971800 w 3341893"/>
              <a:gd name="connsiteY13" fmla="*/ 13394 h 57811"/>
              <a:gd name="connsiteX14" fmla="*/ 2679192 w 3341893"/>
              <a:gd name="connsiteY14" fmla="*/ 22538 h 57811"/>
              <a:gd name="connsiteX15" fmla="*/ 2651760 w 3341893"/>
              <a:gd name="connsiteY15" fmla="*/ 31682 h 57811"/>
              <a:gd name="connsiteX16" fmla="*/ 2560320 w 3341893"/>
              <a:gd name="connsiteY16" fmla="*/ 49970 h 57811"/>
              <a:gd name="connsiteX17" fmla="*/ 2093976 w 3341893"/>
              <a:gd name="connsiteY17" fmla="*/ 40826 h 57811"/>
              <a:gd name="connsiteX18" fmla="*/ 2057400 w 3341893"/>
              <a:gd name="connsiteY18" fmla="*/ 31682 h 57811"/>
              <a:gd name="connsiteX19" fmla="*/ 1984248 w 3341893"/>
              <a:gd name="connsiteY19" fmla="*/ 22538 h 57811"/>
              <a:gd name="connsiteX20" fmla="*/ 1956816 w 3341893"/>
              <a:gd name="connsiteY20" fmla="*/ 13394 h 57811"/>
              <a:gd name="connsiteX21" fmla="*/ 1572768 w 3341893"/>
              <a:gd name="connsiteY21" fmla="*/ 13394 h 57811"/>
              <a:gd name="connsiteX22" fmla="*/ 1280160 w 3341893"/>
              <a:gd name="connsiteY22" fmla="*/ 13394 h 57811"/>
              <a:gd name="connsiteX23" fmla="*/ 758952 w 3341893"/>
              <a:gd name="connsiteY23" fmla="*/ 4250 h 57811"/>
              <a:gd name="connsiteX24" fmla="*/ 292608 w 3341893"/>
              <a:gd name="connsiteY24" fmla="*/ 13394 h 57811"/>
              <a:gd name="connsiteX25" fmla="*/ 128016 w 3341893"/>
              <a:gd name="connsiteY25" fmla="*/ 22538 h 57811"/>
              <a:gd name="connsiteX26" fmla="*/ 82296 w 3341893"/>
              <a:gd name="connsiteY26" fmla="*/ 31682 h 57811"/>
              <a:gd name="connsiteX27" fmla="*/ 0 w 3341893"/>
              <a:gd name="connsiteY27" fmla="*/ 31682 h 578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341893" h="57811">
                <a:moveTo>
                  <a:pt x="265176" y="31682"/>
                </a:moveTo>
                <a:cubicBezTo>
                  <a:pt x="280416" y="28634"/>
                  <a:pt x="295354" y="22538"/>
                  <a:pt x="310896" y="22538"/>
                </a:cubicBezTo>
                <a:cubicBezTo>
                  <a:pt x="533113" y="22538"/>
                  <a:pt x="538112" y="25143"/>
                  <a:pt x="694944" y="40826"/>
                </a:cubicBezTo>
                <a:cubicBezTo>
                  <a:pt x="798598" y="75377"/>
                  <a:pt x="704640" y="47639"/>
                  <a:pt x="960120" y="40826"/>
                </a:cubicBezTo>
                <a:lnTo>
                  <a:pt x="1408176" y="31682"/>
                </a:lnTo>
                <a:cubicBezTo>
                  <a:pt x="1453896" y="28634"/>
                  <a:pt x="1499721" y="26882"/>
                  <a:pt x="1545336" y="22538"/>
                </a:cubicBezTo>
                <a:cubicBezTo>
                  <a:pt x="1563793" y="20780"/>
                  <a:pt x="1581660" y="13394"/>
                  <a:pt x="1600200" y="13394"/>
                </a:cubicBezTo>
                <a:cubicBezTo>
                  <a:pt x="1755678" y="13394"/>
                  <a:pt x="1911096" y="19490"/>
                  <a:pt x="2066544" y="22538"/>
                </a:cubicBezTo>
                <a:lnTo>
                  <a:pt x="3035808" y="13394"/>
                </a:lnTo>
                <a:cubicBezTo>
                  <a:pt x="3045445" y="13217"/>
                  <a:pt x="3053601" y="4250"/>
                  <a:pt x="3063240" y="4250"/>
                </a:cubicBezTo>
                <a:cubicBezTo>
                  <a:pt x="3133410" y="4250"/>
                  <a:pt x="3203448" y="10346"/>
                  <a:pt x="3273552" y="13394"/>
                </a:cubicBezTo>
                <a:cubicBezTo>
                  <a:pt x="3294888" y="16442"/>
                  <a:pt x="3359024" y="20587"/>
                  <a:pt x="3337560" y="22538"/>
                </a:cubicBezTo>
                <a:cubicBezTo>
                  <a:pt x="3199017" y="35133"/>
                  <a:pt x="3123832" y="43530"/>
                  <a:pt x="3008376" y="22538"/>
                </a:cubicBezTo>
                <a:cubicBezTo>
                  <a:pt x="2996011" y="20290"/>
                  <a:pt x="2983992" y="16442"/>
                  <a:pt x="2971800" y="13394"/>
                </a:cubicBezTo>
                <a:cubicBezTo>
                  <a:pt x="2874264" y="16442"/>
                  <a:pt x="2776617" y="16971"/>
                  <a:pt x="2679192" y="22538"/>
                </a:cubicBezTo>
                <a:cubicBezTo>
                  <a:pt x="2669569" y="23088"/>
                  <a:pt x="2661169" y="29591"/>
                  <a:pt x="2651760" y="31682"/>
                </a:cubicBezTo>
                <a:cubicBezTo>
                  <a:pt x="2449979" y="76522"/>
                  <a:pt x="2706065" y="13534"/>
                  <a:pt x="2560320" y="49970"/>
                </a:cubicBezTo>
                <a:lnTo>
                  <a:pt x="2093976" y="40826"/>
                </a:lnTo>
                <a:cubicBezTo>
                  <a:pt x="2081417" y="40369"/>
                  <a:pt x="2069796" y="33748"/>
                  <a:pt x="2057400" y="31682"/>
                </a:cubicBezTo>
                <a:cubicBezTo>
                  <a:pt x="2033161" y="27642"/>
                  <a:pt x="2008632" y="25586"/>
                  <a:pt x="1984248" y="22538"/>
                </a:cubicBezTo>
                <a:cubicBezTo>
                  <a:pt x="1975104" y="19490"/>
                  <a:pt x="1966225" y="15485"/>
                  <a:pt x="1956816" y="13394"/>
                </a:cubicBezTo>
                <a:cubicBezTo>
                  <a:pt x="1829929" y="-14803"/>
                  <a:pt x="1705841" y="9698"/>
                  <a:pt x="1572768" y="13394"/>
                </a:cubicBezTo>
                <a:cubicBezTo>
                  <a:pt x="1408028" y="31698"/>
                  <a:pt x="1550342" y="20149"/>
                  <a:pt x="1280160" y="13394"/>
                </a:cubicBezTo>
                <a:lnTo>
                  <a:pt x="758952" y="4250"/>
                </a:lnTo>
                <a:lnTo>
                  <a:pt x="292608" y="13394"/>
                </a:lnTo>
                <a:cubicBezTo>
                  <a:pt x="237682" y="14986"/>
                  <a:pt x="182758" y="17778"/>
                  <a:pt x="128016" y="22538"/>
                </a:cubicBezTo>
                <a:cubicBezTo>
                  <a:pt x="112533" y="23884"/>
                  <a:pt x="97798" y="30575"/>
                  <a:pt x="82296" y="31682"/>
                </a:cubicBezTo>
                <a:cubicBezTo>
                  <a:pt x="54934" y="33636"/>
                  <a:pt x="27432" y="31682"/>
                  <a:pt x="0" y="31682"/>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dirty="0"/>
          </a:p>
        </p:txBody>
      </p:sp>
      <p:sp>
        <p:nvSpPr>
          <p:cNvPr id="7" name="TextBox 6"/>
          <p:cNvSpPr txBox="1"/>
          <p:nvPr/>
        </p:nvSpPr>
        <p:spPr>
          <a:xfrm>
            <a:off x="8759952" y="3191256"/>
            <a:ext cx="1042416" cy="369332"/>
          </a:xfrm>
          <a:prstGeom prst="rect">
            <a:avLst/>
          </a:prstGeom>
          <a:noFill/>
        </p:spPr>
        <p:txBody>
          <a:bodyPr wrap="square" rtlCol="0">
            <a:spAutoFit/>
          </a:bodyPr>
          <a:lstStyle/>
          <a:p>
            <a:pPr algn="ctr"/>
            <a:r>
              <a:rPr lang="en-IE" i="1" dirty="0"/>
              <a:t>Debris</a:t>
            </a:r>
          </a:p>
        </p:txBody>
      </p:sp>
      <p:sp>
        <p:nvSpPr>
          <p:cNvPr id="10" name="TextBox 9"/>
          <p:cNvSpPr txBox="1"/>
          <p:nvPr/>
        </p:nvSpPr>
        <p:spPr>
          <a:xfrm>
            <a:off x="6556248" y="256032"/>
            <a:ext cx="1728216" cy="646331"/>
          </a:xfrm>
          <a:prstGeom prst="rect">
            <a:avLst/>
          </a:prstGeom>
          <a:noFill/>
        </p:spPr>
        <p:txBody>
          <a:bodyPr wrap="square" rtlCol="0">
            <a:spAutoFit/>
          </a:bodyPr>
          <a:lstStyle/>
          <a:p>
            <a:r>
              <a:rPr lang="en-IE" dirty="0"/>
              <a:t>Roof colapsed</a:t>
            </a:r>
          </a:p>
        </p:txBody>
      </p:sp>
      <p:sp>
        <p:nvSpPr>
          <p:cNvPr id="11" name="TextBox 10"/>
          <p:cNvSpPr txBox="1"/>
          <p:nvPr/>
        </p:nvSpPr>
        <p:spPr>
          <a:xfrm>
            <a:off x="2267712" y="173735"/>
            <a:ext cx="3794760" cy="7848302"/>
          </a:xfrm>
          <a:prstGeom prst="rect">
            <a:avLst/>
          </a:prstGeom>
          <a:noFill/>
        </p:spPr>
        <p:txBody>
          <a:bodyPr wrap="square" rtlCol="0">
            <a:spAutoFit/>
          </a:bodyPr>
          <a:lstStyle/>
          <a:p>
            <a:r>
              <a:rPr lang="en-IE" b="1" dirty="0">
                <a:solidFill>
                  <a:srgbClr val="FF0000"/>
                </a:solidFill>
              </a:rPr>
              <a:t>No 1 (McKennas Land)</a:t>
            </a:r>
          </a:p>
          <a:p>
            <a:r>
              <a:rPr lang="en-IE" b="1" dirty="0">
                <a:solidFill>
                  <a:srgbClr val="FF0000"/>
                </a:solidFill>
              </a:rPr>
              <a:t>Red one : Summary</a:t>
            </a:r>
          </a:p>
          <a:p>
            <a:endParaRPr lang="en-IE" dirty="0"/>
          </a:p>
          <a:p>
            <a:r>
              <a:rPr lang="en-IE" dirty="0"/>
              <a:t>Entrance doorway damaged, but large door head still present.</a:t>
            </a:r>
          </a:p>
          <a:p>
            <a:r>
              <a:rPr lang="en-IE" dirty="0">
                <a:latin typeface="Arial Rounded MT Bold" panose="020F0704030504030204" pitchFamily="34" charset="0"/>
              </a:rPr>
              <a:t>Roof has fallen in by 1930s.</a:t>
            </a:r>
          </a:p>
          <a:p>
            <a:r>
              <a:rPr lang="en-IE" dirty="0"/>
              <a:t>Vegetation present all around upper walls.</a:t>
            </a:r>
          </a:p>
          <a:p>
            <a:r>
              <a:rPr lang="en-IE" dirty="0">
                <a:latin typeface="Arial Rounded MT Bold" panose="020F0704030504030204" pitchFamily="34" charset="0"/>
              </a:rPr>
              <a:t>Possibly 5-10 feet of debris, stones and vegetation decay in pit.</a:t>
            </a:r>
          </a:p>
          <a:p>
            <a:r>
              <a:rPr lang="en-IE" dirty="0"/>
              <a:t>2/3 of external wall present.</a:t>
            </a:r>
          </a:p>
          <a:p>
            <a:r>
              <a:rPr lang="en-IE" dirty="0">
                <a:latin typeface="Arial Rounded MT Bold" panose="020F0704030504030204" pitchFamily="34" charset="0"/>
              </a:rPr>
              <a:t>Chamber internal walls in reasonable condition.</a:t>
            </a:r>
          </a:p>
          <a:p>
            <a:r>
              <a:rPr lang="en-IE" dirty="0"/>
              <a:t>3 or 4 rows of sidewall drain holes visible.</a:t>
            </a:r>
          </a:p>
          <a:p>
            <a:r>
              <a:rPr lang="en-IE" dirty="0">
                <a:latin typeface="Arial Rounded MT Bold" panose="020F0704030504030204" pitchFamily="34" charset="0"/>
              </a:rPr>
              <a:t>Entrance doorway was 6 feet approx. from ground level.</a:t>
            </a:r>
          </a:p>
          <a:p>
            <a:r>
              <a:rPr lang="en-IE" dirty="0"/>
              <a:t>Internal wall(2 ½ ft.)</a:t>
            </a:r>
          </a:p>
          <a:p>
            <a:r>
              <a:rPr lang="en-IE" dirty="0">
                <a:latin typeface="Arial Rounded MT Bold" panose="020F0704030504030204" pitchFamily="34" charset="0"/>
              </a:rPr>
              <a:t>Cavity (1 ft.)</a:t>
            </a:r>
          </a:p>
          <a:p>
            <a:r>
              <a:rPr lang="en-IE" dirty="0"/>
              <a:t>External wall (1 ½ ft.)</a:t>
            </a:r>
          </a:p>
          <a:p>
            <a:r>
              <a:rPr lang="en-IE" dirty="0">
                <a:latin typeface="Arial Rounded MT Bold" panose="020F0704030504030204" pitchFamily="34" charset="0"/>
              </a:rPr>
              <a:t>Outer structure diameter ( 38 ft.)</a:t>
            </a:r>
          </a:p>
          <a:p>
            <a:r>
              <a:rPr lang="en-IE" dirty="0">
                <a:latin typeface="+mj-lt"/>
              </a:rPr>
              <a:t>Inscriptions on stone lintel over entrance.</a:t>
            </a:r>
          </a:p>
          <a:p>
            <a:endParaRPr lang="en-IE" dirty="0"/>
          </a:p>
          <a:p>
            <a:r>
              <a:rPr lang="en-IE" dirty="0"/>
              <a:t>  </a:t>
            </a:r>
          </a:p>
          <a:p>
            <a:endParaRPr lang="en-IE" dirty="0"/>
          </a:p>
          <a:p>
            <a:endParaRPr lang="en-IE" dirty="0"/>
          </a:p>
        </p:txBody>
      </p:sp>
      <p:sp>
        <p:nvSpPr>
          <p:cNvPr id="12" name="Freeform 11"/>
          <p:cNvSpPr/>
          <p:nvPr/>
        </p:nvSpPr>
        <p:spPr>
          <a:xfrm>
            <a:off x="8567928" y="2825488"/>
            <a:ext cx="1463040" cy="148711"/>
          </a:xfrm>
          <a:custGeom>
            <a:avLst/>
            <a:gdLst>
              <a:gd name="connsiteX0" fmla="*/ 0 w 1463040"/>
              <a:gd name="connsiteY0" fmla="*/ 91448 h 148711"/>
              <a:gd name="connsiteX1" fmla="*/ 45720 w 1463040"/>
              <a:gd name="connsiteY1" fmla="*/ 137168 h 148711"/>
              <a:gd name="connsiteX2" fmla="*/ 228600 w 1463040"/>
              <a:gd name="connsiteY2" fmla="*/ 109736 h 148711"/>
              <a:gd name="connsiteX3" fmla="*/ 292608 w 1463040"/>
              <a:gd name="connsiteY3" fmla="*/ 45728 h 148711"/>
              <a:gd name="connsiteX4" fmla="*/ 630936 w 1463040"/>
              <a:gd name="connsiteY4" fmla="*/ 36584 h 148711"/>
              <a:gd name="connsiteX5" fmla="*/ 649224 w 1463040"/>
              <a:gd name="connsiteY5" fmla="*/ 9152 h 148711"/>
              <a:gd name="connsiteX6" fmla="*/ 740664 w 1463040"/>
              <a:gd name="connsiteY6" fmla="*/ 9152 h 148711"/>
              <a:gd name="connsiteX7" fmla="*/ 795528 w 1463040"/>
              <a:gd name="connsiteY7" fmla="*/ 36584 h 148711"/>
              <a:gd name="connsiteX8" fmla="*/ 832104 w 1463040"/>
              <a:gd name="connsiteY8" fmla="*/ 45728 h 148711"/>
              <a:gd name="connsiteX9" fmla="*/ 859536 w 1463040"/>
              <a:gd name="connsiteY9" fmla="*/ 54872 h 148711"/>
              <a:gd name="connsiteX10" fmla="*/ 1014984 w 1463040"/>
              <a:gd name="connsiteY10" fmla="*/ 64016 h 148711"/>
              <a:gd name="connsiteX11" fmla="*/ 1097280 w 1463040"/>
              <a:gd name="connsiteY11" fmla="*/ 109736 h 148711"/>
              <a:gd name="connsiteX12" fmla="*/ 1261872 w 1463040"/>
              <a:gd name="connsiteY12" fmla="*/ 100592 h 148711"/>
              <a:gd name="connsiteX13" fmla="*/ 1289304 w 1463040"/>
              <a:gd name="connsiteY13" fmla="*/ 109736 h 148711"/>
              <a:gd name="connsiteX14" fmla="*/ 1344168 w 1463040"/>
              <a:gd name="connsiteY14" fmla="*/ 118880 h 148711"/>
              <a:gd name="connsiteX15" fmla="*/ 1380744 w 1463040"/>
              <a:gd name="connsiteY15" fmla="*/ 137168 h 148711"/>
              <a:gd name="connsiteX16" fmla="*/ 1453896 w 1463040"/>
              <a:gd name="connsiteY16" fmla="*/ 128024 h 148711"/>
              <a:gd name="connsiteX17" fmla="*/ 1463040 w 1463040"/>
              <a:gd name="connsiteY17" fmla="*/ 128024 h 148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463040" h="148711">
                <a:moveTo>
                  <a:pt x="0" y="91448"/>
                </a:moveTo>
                <a:cubicBezTo>
                  <a:pt x="15240" y="106688"/>
                  <a:pt x="24515" y="133313"/>
                  <a:pt x="45720" y="137168"/>
                </a:cubicBezTo>
                <a:cubicBezTo>
                  <a:pt x="164940" y="158844"/>
                  <a:pt x="167973" y="150154"/>
                  <a:pt x="228600" y="109736"/>
                </a:cubicBezTo>
                <a:cubicBezTo>
                  <a:pt x="249008" y="79124"/>
                  <a:pt x="253759" y="47670"/>
                  <a:pt x="292608" y="45728"/>
                </a:cubicBezTo>
                <a:cubicBezTo>
                  <a:pt x="405284" y="40094"/>
                  <a:pt x="518160" y="39632"/>
                  <a:pt x="630936" y="36584"/>
                </a:cubicBezTo>
                <a:cubicBezTo>
                  <a:pt x="637032" y="27440"/>
                  <a:pt x="640080" y="15248"/>
                  <a:pt x="649224" y="9152"/>
                </a:cubicBezTo>
                <a:cubicBezTo>
                  <a:pt x="675361" y="-8273"/>
                  <a:pt x="715340" y="3524"/>
                  <a:pt x="740664" y="9152"/>
                </a:cubicBezTo>
                <a:cubicBezTo>
                  <a:pt x="794014" y="21007"/>
                  <a:pt x="742413" y="13820"/>
                  <a:pt x="795528" y="36584"/>
                </a:cubicBezTo>
                <a:cubicBezTo>
                  <a:pt x="807079" y="41534"/>
                  <a:pt x="820020" y="42276"/>
                  <a:pt x="832104" y="45728"/>
                </a:cubicBezTo>
                <a:cubicBezTo>
                  <a:pt x="841372" y="48376"/>
                  <a:pt x="849945" y="53913"/>
                  <a:pt x="859536" y="54872"/>
                </a:cubicBezTo>
                <a:cubicBezTo>
                  <a:pt x="911184" y="60037"/>
                  <a:pt x="963168" y="60968"/>
                  <a:pt x="1014984" y="64016"/>
                </a:cubicBezTo>
                <a:cubicBezTo>
                  <a:pt x="1077868" y="105939"/>
                  <a:pt x="1048996" y="93641"/>
                  <a:pt x="1097280" y="109736"/>
                </a:cubicBezTo>
                <a:cubicBezTo>
                  <a:pt x="1152144" y="106688"/>
                  <a:pt x="1206923" y="100592"/>
                  <a:pt x="1261872" y="100592"/>
                </a:cubicBezTo>
                <a:cubicBezTo>
                  <a:pt x="1271511" y="100592"/>
                  <a:pt x="1279895" y="107645"/>
                  <a:pt x="1289304" y="109736"/>
                </a:cubicBezTo>
                <a:cubicBezTo>
                  <a:pt x="1307403" y="113758"/>
                  <a:pt x="1325880" y="115832"/>
                  <a:pt x="1344168" y="118880"/>
                </a:cubicBezTo>
                <a:cubicBezTo>
                  <a:pt x="1356360" y="124976"/>
                  <a:pt x="1367160" y="136036"/>
                  <a:pt x="1380744" y="137168"/>
                </a:cubicBezTo>
                <a:cubicBezTo>
                  <a:pt x="1405233" y="139209"/>
                  <a:pt x="1429473" y="130738"/>
                  <a:pt x="1453896" y="128024"/>
                </a:cubicBezTo>
                <a:cubicBezTo>
                  <a:pt x="1456925" y="127687"/>
                  <a:pt x="1459992" y="128024"/>
                  <a:pt x="1463040" y="128024"/>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dirty="0"/>
          </a:p>
        </p:txBody>
      </p:sp>
      <p:sp>
        <p:nvSpPr>
          <p:cNvPr id="13" name="Freeform 12"/>
          <p:cNvSpPr/>
          <p:nvPr/>
        </p:nvSpPr>
        <p:spPr>
          <a:xfrm>
            <a:off x="8814816" y="3555695"/>
            <a:ext cx="868680" cy="93767"/>
          </a:xfrm>
          <a:custGeom>
            <a:avLst/>
            <a:gdLst>
              <a:gd name="connsiteX0" fmla="*/ 0 w 868680"/>
              <a:gd name="connsiteY0" fmla="*/ 65329 h 93767"/>
              <a:gd name="connsiteX1" fmla="*/ 45720 w 868680"/>
              <a:gd name="connsiteY1" fmla="*/ 37897 h 93767"/>
              <a:gd name="connsiteX2" fmla="*/ 219456 w 868680"/>
              <a:gd name="connsiteY2" fmla="*/ 37897 h 93767"/>
              <a:gd name="connsiteX3" fmla="*/ 329184 w 868680"/>
              <a:gd name="connsiteY3" fmla="*/ 56185 h 93767"/>
              <a:gd name="connsiteX4" fmla="*/ 356616 w 868680"/>
              <a:gd name="connsiteY4" fmla="*/ 65329 h 93767"/>
              <a:gd name="connsiteX5" fmla="*/ 402336 w 868680"/>
              <a:gd name="connsiteY5" fmla="*/ 56185 h 93767"/>
              <a:gd name="connsiteX6" fmla="*/ 448056 w 868680"/>
              <a:gd name="connsiteY6" fmla="*/ 10465 h 93767"/>
              <a:gd name="connsiteX7" fmla="*/ 475488 w 868680"/>
              <a:gd name="connsiteY7" fmla="*/ 1321 h 93767"/>
              <a:gd name="connsiteX8" fmla="*/ 539496 w 868680"/>
              <a:gd name="connsiteY8" fmla="*/ 10465 h 93767"/>
              <a:gd name="connsiteX9" fmla="*/ 722376 w 868680"/>
              <a:gd name="connsiteY9" fmla="*/ 10465 h 93767"/>
              <a:gd name="connsiteX10" fmla="*/ 749808 w 868680"/>
              <a:gd name="connsiteY10" fmla="*/ 28753 h 93767"/>
              <a:gd name="connsiteX11" fmla="*/ 804672 w 868680"/>
              <a:gd name="connsiteY11" fmla="*/ 47041 h 93767"/>
              <a:gd name="connsiteX12" fmla="*/ 850392 w 868680"/>
              <a:gd name="connsiteY12" fmla="*/ 92761 h 93767"/>
              <a:gd name="connsiteX13" fmla="*/ 868680 w 868680"/>
              <a:gd name="connsiteY13" fmla="*/ 92761 h 937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68680" h="93767">
                <a:moveTo>
                  <a:pt x="0" y="65329"/>
                </a:moveTo>
                <a:cubicBezTo>
                  <a:pt x="15240" y="56185"/>
                  <a:pt x="29479" y="45115"/>
                  <a:pt x="45720" y="37897"/>
                </a:cubicBezTo>
                <a:cubicBezTo>
                  <a:pt x="95923" y="15585"/>
                  <a:pt x="182153" y="35410"/>
                  <a:pt x="219456" y="37897"/>
                </a:cubicBezTo>
                <a:cubicBezTo>
                  <a:pt x="283767" y="59334"/>
                  <a:pt x="206683" y="35768"/>
                  <a:pt x="329184" y="56185"/>
                </a:cubicBezTo>
                <a:cubicBezTo>
                  <a:pt x="338691" y="57770"/>
                  <a:pt x="347472" y="62281"/>
                  <a:pt x="356616" y="65329"/>
                </a:cubicBezTo>
                <a:cubicBezTo>
                  <a:pt x="371856" y="62281"/>
                  <a:pt x="387784" y="61642"/>
                  <a:pt x="402336" y="56185"/>
                </a:cubicBezTo>
                <a:cubicBezTo>
                  <a:pt x="453973" y="36821"/>
                  <a:pt x="408611" y="42021"/>
                  <a:pt x="448056" y="10465"/>
                </a:cubicBezTo>
                <a:cubicBezTo>
                  <a:pt x="455582" y="4444"/>
                  <a:pt x="466344" y="4369"/>
                  <a:pt x="475488" y="1321"/>
                </a:cubicBezTo>
                <a:cubicBezTo>
                  <a:pt x="496824" y="4369"/>
                  <a:pt x="517943" y="10465"/>
                  <a:pt x="539496" y="10465"/>
                </a:cubicBezTo>
                <a:cubicBezTo>
                  <a:pt x="738054" y="10465"/>
                  <a:pt x="628182" y="-13083"/>
                  <a:pt x="722376" y="10465"/>
                </a:cubicBezTo>
                <a:cubicBezTo>
                  <a:pt x="731520" y="16561"/>
                  <a:pt x="739765" y="24290"/>
                  <a:pt x="749808" y="28753"/>
                </a:cubicBezTo>
                <a:cubicBezTo>
                  <a:pt x="767424" y="36582"/>
                  <a:pt x="804672" y="47041"/>
                  <a:pt x="804672" y="47041"/>
                </a:cubicBezTo>
                <a:cubicBezTo>
                  <a:pt x="820189" y="70317"/>
                  <a:pt x="822683" y="81677"/>
                  <a:pt x="850392" y="92761"/>
                </a:cubicBezTo>
                <a:cubicBezTo>
                  <a:pt x="856052" y="95025"/>
                  <a:pt x="862584" y="92761"/>
                  <a:pt x="868680" y="92761"/>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dirty="0"/>
          </a:p>
        </p:txBody>
      </p:sp>
      <p:sp>
        <p:nvSpPr>
          <p:cNvPr id="14" name="Freeform 13"/>
          <p:cNvSpPr/>
          <p:nvPr/>
        </p:nvSpPr>
        <p:spPr>
          <a:xfrm>
            <a:off x="8604504" y="3191122"/>
            <a:ext cx="1417320" cy="128664"/>
          </a:xfrm>
          <a:custGeom>
            <a:avLst/>
            <a:gdLst>
              <a:gd name="connsiteX0" fmla="*/ 0 w 1417320"/>
              <a:gd name="connsiteY0" fmla="*/ 100718 h 128664"/>
              <a:gd name="connsiteX1" fmla="*/ 91440 w 1417320"/>
              <a:gd name="connsiteY1" fmla="*/ 82430 h 128664"/>
              <a:gd name="connsiteX2" fmla="*/ 118872 w 1417320"/>
              <a:gd name="connsiteY2" fmla="*/ 64142 h 128664"/>
              <a:gd name="connsiteX3" fmla="*/ 146304 w 1417320"/>
              <a:gd name="connsiteY3" fmla="*/ 54998 h 128664"/>
              <a:gd name="connsiteX4" fmla="*/ 201168 w 1417320"/>
              <a:gd name="connsiteY4" fmla="*/ 18422 h 128664"/>
              <a:gd name="connsiteX5" fmla="*/ 228600 w 1417320"/>
              <a:gd name="connsiteY5" fmla="*/ 134 h 128664"/>
              <a:gd name="connsiteX6" fmla="*/ 256032 w 1417320"/>
              <a:gd name="connsiteY6" fmla="*/ 9278 h 128664"/>
              <a:gd name="connsiteX7" fmla="*/ 274320 w 1417320"/>
              <a:gd name="connsiteY7" fmla="*/ 36710 h 128664"/>
              <a:gd name="connsiteX8" fmla="*/ 347472 w 1417320"/>
              <a:gd name="connsiteY8" fmla="*/ 45854 h 128664"/>
              <a:gd name="connsiteX9" fmla="*/ 365760 w 1417320"/>
              <a:gd name="connsiteY9" fmla="*/ 73286 h 128664"/>
              <a:gd name="connsiteX10" fmla="*/ 502920 w 1417320"/>
              <a:gd name="connsiteY10" fmla="*/ 54998 h 128664"/>
              <a:gd name="connsiteX11" fmla="*/ 539496 w 1417320"/>
              <a:gd name="connsiteY11" fmla="*/ 134 h 128664"/>
              <a:gd name="connsiteX12" fmla="*/ 612648 w 1417320"/>
              <a:gd name="connsiteY12" fmla="*/ 9278 h 128664"/>
              <a:gd name="connsiteX13" fmla="*/ 713232 w 1417320"/>
              <a:gd name="connsiteY13" fmla="*/ 36710 h 128664"/>
              <a:gd name="connsiteX14" fmla="*/ 832104 w 1417320"/>
              <a:gd name="connsiteY14" fmla="*/ 18422 h 128664"/>
              <a:gd name="connsiteX15" fmla="*/ 914400 w 1417320"/>
              <a:gd name="connsiteY15" fmla="*/ 27566 h 128664"/>
              <a:gd name="connsiteX16" fmla="*/ 950976 w 1417320"/>
              <a:gd name="connsiteY16" fmla="*/ 45854 h 128664"/>
              <a:gd name="connsiteX17" fmla="*/ 1124712 w 1417320"/>
              <a:gd name="connsiteY17" fmla="*/ 64142 h 128664"/>
              <a:gd name="connsiteX18" fmla="*/ 1197864 w 1417320"/>
              <a:gd name="connsiteY18" fmla="*/ 82430 h 128664"/>
              <a:gd name="connsiteX19" fmla="*/ 1225296 w 1417320"/>
              <a:gd name="connsiteY19" fmla="*/ 91574 h 128664"/>
              <a:gd name="connsiteX20" fmla="*/ 1234440 w 1417320"/>
              <a:gd name="connsiteY20" fmla="*/ 119006 h 128664"/>
              <a:gd name="connsiteX21" fmla="*/ 1289304 w 1417320"/>
              <a:gd name="connsiteY21" fmla="*/ 119006 h 128664"/>
              <a:gd name="connsiteX22" fmla="*/ 1307592 w 1417320"/>
              <a:gd name="connsiteY22" fmla="*/ 91574 h 128664"/>
              <a:gd name="connsiteX23" fmla="*/ 1325880 w 1417320"/>
              <a:gd name="connsiteY23" fmla="*/ 36710 h 128664"/>
              <a:gd name="connsiteX24" fmla="*/ 1353312 w 1417320"/>
              <a:gd name="connsiteY24" fmla="*/ 27566 h 128664"/>
              <a:gd name="connsiteX25" fmla="*/ 1417320 w 1417320"/>
              <a:gd name="connsiteY25" fmla="*/ 54998 h 128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417320" h="128664">
                <a:moveTo>
                  <a:pt x="0" y="100718"/>
                </a:moveTo>
                <a:cubicBezTo>
                  <a:pt x="23589" y="97348"/>
                  <a:pt x="65905" y="95198"/>
                  <a:pt x="91440" y="82430"/>
                </a:cubicBezTo>
                <a:cubicBezTo>
                  <a:pt x="101270" y="77515"/>
                  <a:pt x="109042" y="69057"/>
                  <a:pt x="118872" y="64142"/>
                </a:cubicBezTo>
                <a:cubicBezTo>
                  <a:pt x="127493" y="59831"/>
                  <a:pt x="137878" y="59679"/>
                  <a:pt x="146304" y="54998"/>
                </a:cubicBezTo>
                <a:cubicBezTo>
                  <a:pt x="165517" y="44324"/>
                  <a:pt x="182880" y="30614"/>
                  <a:pt x="201168" y="18422"/>
                </a:cubicBezTo>
                <a:lnTo>
                  <a:pt x="228600" y="134"/>
                </a:lnTo>
                <a:cubicBezTo>
                  <a:pt x="237744" y="3182"/>
                  <a:pt x="248506" y="3257"/>
                  <a:pt x="256032" y="9278"/>
                </a:cubicBezTo>
                <a:cubicBezTo>
                  <a:pt x="264614" y="16143"/>
                  <a:pt x="264116" y="32629"/>
                  <a:pt x="274320" y="36710"/>
                </a:cubicBezTo>
                <a:cubicBezTo>
                  <a:pt x="297136" y="45836"/>
                  <a:pt x="323088" y="42806"/>
                  <a:pt x="347472" y="45854"/>
                </a:cubicBezTo>
                <a:cubicBezTo>
                  <a:pt x="353568" y="54998"/>
                  <a:pt x="354881" y="71732"/>
                  <a:pt x="365760" y="73286"/>
                </a:cubicBezTo>
                <a:cubicBezTo>
                  <a:pt x="428410" y="82236"/>
                  <a:pt x="455554" y="70787"/>
                  <a:pt x="502920" y="54998"/>
                </a:cubicBezTo>
                <a:cubicBezTo>
                  <a:pt x="515112" y="36710"/>
                  <a:pt x="517686" y="-2592"/>
                  <a:pt x="539496" y="134"/>
                </a:cubicBezTo>
                <a:cubicBezTo>
                  <a:pt x="563880" y="3182"/>
                  <a:pt x="588495" y="4749"/>
                  <a:pt x="612648" y="9278"/>
                </a:cubicBezTo>
                <a:cubicBezTo>
                  <a:pt x="659792" y="18118"/>
                  <a:pt x="675515" y="24138"/>
                  <a:pt x="713232" y="36710"/>
                </a:cubicBezTo>
                <a:cubicBezTo>
                  <a:pt x="748037" y="29749"/>
                  <a:pt x="798889" y="18422"/>
                  <a:pt x="832104" y="18422"/>
                </a:cubicBezTo>
                <a:cubicBezTo>
                  <a:pt x="859705" y="18422"/>
                  <a:pt x="886968" y="24518"/>
                  <a:pt x="914400" y="27566"/>
                </a:cubicBezTo>
                <a:cubicBezTo>
                  <a:pt x="926592" y="33662"/>
                  <a:pt x="938213" y="41068"/>
                  <a:pt x="950976" y="45854"/>
                </a:cubicBezTo>
                <a:cubicBezTo>
                  <a:pt x="999156" y="63921"/>
                  <a:pt x="1094786" y="62147"/>
                  <a:pt x="1124712" y="64142"/>
                </a:cubicBezTo>
                <a:cubicBezTo>
                  <a:pt x="1187418" y="85044"/>
                  <a:pt x="1109590" y="60361"/>
                  <a:pt x="1197864" y="82430"/>
                </a:cubicBezTo>
                <a:cubicBezTo>
                  <a:pt x="1207215" y="84768"/>
                  <a:pt x="1216152" y="88526"/>
                  <a:pt x="1225296" y="91574"/>
                </a:cubicBezTo>
                <a:cubicBezTo>
                  <a:pt x="1228344" y="100718"/>
                  <a:pt x="1227624" y="112190"/>
                  <a:pt x="1234440" y="119006"/>
                </a:cubicBezTo>
                <a:cubicBezTo>
                  <a:pt x="1252728" y="137294"/>
                  <a:pt x="1271016" y="125102"/>
                  <a:pt x="1289304" y="119006"/>
                </a:cubicBezTo>
                <a:cubicBezTo>
                  <a:pt x="1295400" y="109862"/>
                  <a:pt x="1303129" y="101617"/>
                  <a:pt x="1307592" y="91574"/>
                </a:cubicBezTo>
                <a:cubicBezTo>
                  <a:pt x="1315421" y="73958"/>
                  <a:pt x="1307592" y="42806"/>
                  <a:pt x="1325880" y="36710"/>
                </a:cubicBezTo>
                <a:lnTo>
                  <a:pt x="1353312" y="27566"/>
                </a:lnTo>
                <a:cubicBezTo>
                  <a:pt x="1414899" y="37830"/>
                  <a:pt x="1399885" y="20127"/>
                  <a:pt x="1417320" y="54998"/>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dirty="0"/>
          </a:p>
        </p:txBody>
      </p:sp>
      <p:sp>
        <p:nvSpPr>
          <p:cNvPr id="15" name="Freeform 14"/>
          <p:cNvSpPr/>
          <p:nvPr/>
        </p:nvSpPr>
        <p:spPr>
          <a:xfrm>
            <a:off x="8650224" y="3410583"/>
            <a:ext cx="237744" cy="27561"/>
          </a:xfrm>
          <a:custGeom>
            <a:avLst/>
            <a:gdLst>
              <a:gd name="connsiteX0" fmla="*/ 0 w 237744"/>
              <a:gd name="connsiteY0" fmla="*/ 27561 h 27561"/>
              <a:gd name="connsiteX1" fmla="*/ 45720 w 237744"/>
              <a:gd name="connsiteY1" fmla="*/ 18417 h 27561"/>
              <a:gd name="connsiteX2" fmla="*/ 73152 w 237744"/>
              <a:gd name="connsiteY2" fmla="*/ 9273 h 27561"/>
              <a:gd name="connsiteX3" fmla="*/ 237744 w 237744"/>
              <a:gd name="connsiteY3" fmla="*/ 129 h 27561"/>
            </a:gdLst>
            <a:ahLst/>
            <a:cxnLst>
              <a:cxn ang="0">
                <a:pos x="connsiteX0" y="connsiteY0"/>
              </a:cxn>
              <a:cxn ang="0">
                <a:pos x="connsiteX1" y="connsiteY1"/>
              </a:cxn>
              <a:cxn ang="0">
                <a:pos x="connsiteX2" y="connsiteY2"/>
              </a:cxn>
              <a:cxn ang="0">
                <a:pos x="connsiteX3" y="connsiteY3"/>
              </a:cxn>
            </a:cxnLst>
            <a:rect l="l" t="t" r="r" b="b"/>
            <a:pathLst>
              <a:path w="237744" h="27561">
                <a:moveTo>
                  <a:pt x="0" y="27561"/>
                </a:moveTo>
                <a:cubicBezTo>
                  <a:pt x="15240" y="24513"/>
                  <a:pt x="30642" y="22186"/>
                  <a:pt x="45720" y="18417"/>
                </a:cubicBezTo>
                <a:cubicBezTo>
                  <a:pt x="55071" y="16079"/>
                  <a:pt x="63610" y="10636"/>
                  <a:pt x="73152" y="9273"/>
                </a:cubicBezTo>
                <a:cubicBezTo>
                  <a:pt x="150682" y="-1803"/>
                  <a:pt x="168147" y="129"/>
                  <a:pt x="237744" y="129"/>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dirty="0"/>
          </a:p>
        </p:txBody>
      </p:sp>
      <p:sp>
        <p:nvSpPr>
          <p:cNvPr id="16" name="Freeform 15"/>
          <p:cNvSpPr/>
          <p:nvPr/>
        </p:nvSpPr>
        <p:spPr>
          <a:xfrm>
            <a:off x="9637776" y="3419856"/>
            <a:ext cx="310896" cy="73152"/>
          </a:xfrm>
          <a:custGeom>
            <a:avLst/>
            <a:gdLst>
              <a:gd name="connsiteX0" fmla="*/ 0 w 310896"/>
              <a:gd name="connsiteY0" fmla="*/ 0 h 73152"/>
              <a:gd name="connsiteX1" fmla="*/ 128016 w 310896"/>
              <a:gd name="connsiteY1" fmla="*/ 9144 h 73152"/>
              <a:gd name="connsiteX2" fmla="*/ 155448 w 310896"/>
              <a:gd name="connsiteY2" fmla="*/ 18288 h 73152"/>
              <a:gd name="connsiteX3" fmla="*/ 201168 w 310896"/>
              <a:gd name="connsiteY3" fmla="*/ 27432 h 73152"/>
              <a:gd name="connsiteX4" fmla="*/ 237744 w 310896"/>
              <a:gd name="connsiteY4" fmla="*/ 64008 h 73152"/>
              <a:gd name="connsiteX5" fmla="*/ 256032 w 310896"/>
              <a:gd name="connsiteY5" fmla="*/ 36576 h 73152"/>
              <a:gd name="connsiteX6" fmla="*/ 310896 w 310896"/>
              <a:gd name="connsiteY6" fmla="*/ 64008 h 73152"/>
              <a:gd name="connsiteX7" fmla="*/ 310896 w 310896"/>
              <a:gd name="connsiteY7" fmla="*/ 73152 h 73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896" h="73152">
                <a:moveTo>
                  <a:pt x="0" y="0"/>
                </a:moveTo>
                <a:cubicBezTo>
                  <a:pt x="42672" y="3048"/>
                  <a:pt x="85528" y="4145"/>
                  <a:pt x="128016" y="9144"/>
                </a:cubicBezTo>
                <a:cubicBezTo>
                  <a:pt x="137589" y="10270"/>
                  <a:pt x="146097" y="15950"/>
                  <a:pt x="155448" y="18288"/>
                </a:cubicBezTo>
                <a:cubicBezTo>
                  <a:pt x="170526" y="22057"/>
                  <a:pt x="185928" y="24384"/>
                  <a:pt x="201168" y="27432"/>
                </a:cubicBezTo>
                <a:cubicBezTo>
                  <a:pt x="205471" y="40341"/>
                  <a:pt x="209057" y="75483"/>
                  <a:pt x="237744" y="64008"/>
                </a:cubicBezTo>
                <a:cubicBezTo>
                  <a:pt x="247948" y="59927"/>
                  <a:pt x="249936" y="45720"/>
                  <a:pt x="256032" y="36576"/>
                </a:cubicBezTo>
                <a:cubicBezTo>
                  <a:pt x="278343" y="44013"/>
                  <a:pt x="293170" y="46282"/>
                  <a:pt x="310896" y="64008"/>
                </a:cubicBezTo>
                <a:lnTo>
                  <a:pt x="310896" y="73152"/>
                </a:ln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dirty="0"/>
          </a:p>
        </p:txBody>
      </p:sp>
      <p:sp>
        <p:nvSpPr>
          <p:cNvPr id="17" name="TextBox 16"/>
          <p:cNvSpPr txBox="1"/>
          <p:nvPr/>
        </p:nvSpPr>
        <p:spPr>
          <a:xfrm>
            <a:off x="6812280" y="4636008"/>
            <a:ext cx="4645152" cy="738664"/>
          </a:xfrm>
          <a:prstGeom prst="rect">
            <a:avLst/>
          </a:prstGeom>
          <a:noFill/>
        </p:spPr>
        <p:txBody>
          <a:bodyPr wrap="square" rtlCol="0">
            <a:spAutoFit/>
          </a:bodyPr>
          <a:lstStyle/>
          <a:p>
            <a:pPr algn="ctr"/>
            <a:r>
              <a:rPr lang="en-IE" sz="1600" i="1" dirty="0"/>
              <a:t>Plausible original scaled cross section</a:t>
            </a:r>
          </a:p>
          <a:p>
            <a:pPr algn="ctr"/>
            <a:r>
              <a:rPr lang="en-IE" sz="1600" i="1" dirty="0"/>
              <a:t>from north west side. Current state marked.</a:t>
            </a:r>
          </a:p>
          <a:p>
            <a:pPr algn="ctr"/>
            <a:r>
              <a:rPr lang="en-IE" sz="1000" i="1" dirty="0"/>
              <a:t>Brian Dunne 2022</a:t>
            </a:r>
          </a:p>
        </p:txBody>
      </p:sp>
    </p:spTree>
    <p:extLst>
      <p:ext uri="{BB962C8B-B14F-4D97-AF65-F5344CB8AC3E}">
        <p14:creationId xmlns:p14="http://schemas.microsoft.com/office/powerpoint/2010/main" val="203044538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97480" y="573786"/>
            <a:ext cx="9369552" cy="6183630"/>
          </a:xfrm>
          <a:prstGeom prst="rect">
            <a:avLst/>
          </a:prstGeom>
        </p:spPr>
      </p:pic>
      <p:sp>
        <p:nvSpPr>
          <p:cNvPr id="3" name="TextBox 2"/>
          <p:cNvSpPr txBox="1"/>
          <p:nvPr/>
        </p:nvSpPr>
        <p:spPr>
          <a:xfrm>
            <a:off x="2770632" y="100584"/>
            <a:ext cx="5358384" cy="369332"/>
          </a:xfrm>
          <a:prstGeom prst="rect">
            <a:avLst/>
          </a:prstGeom>
          <a:noFill/>
        </p:spPr>
        <p:txBody>
          <a:bodyPr wrap="square" rtlCol="0">
            <a:spAutoFit/>
          </a:bodyPr>
          <a:lstStyle/>
          <a:p>
            <a:r>
              <a:rPr lang="en-IE" b="1" dirty="0"/>
              <a:t>No 1 (McKenna's) from south side.</a:t>
            </a:r>
          </a:p>
        </p:txBody>
      </p:sp>
    </p:spTree>
    <p:extLst>
      <p:ext uri="{BB962C8B-B14F-4D97-AF65-F5344CB8AC3E}">
        <p14:creationId xmlns:p14="http://schemas.microsoft.com/office/powerpoint/2010/main" val="19912935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63648" y="594360"/>
            <a:ext cx="9818624" cy="6144768"/>
          </a:xfrm>
          <a:prstGeom prst="rect">
            <a:avLst/>
          </a:prstGeom>
        </p:spPr>
      </p:pic>
      <p:sp>
        <p:nvSpPr>
          <p:cNvPr id="3" name="TextBox 2"/>
          <p:cNvSpPr txBox="1"/>
          <p:nvPr/>
        </p:nvSpPr>
        <p:spPr>
          <a:xfrm>
            <a:off x="2263648" y="73152"/>
            <a:ext cx="5088128" cy="369332"/>
          </a:xfrm>
          <a:prstGeom prst="rect">
            <a:avLst/>
          </a:prstGeom>
          <a:noFill/>
        </p:spPr>
        <p:txBody>
          <a:bodyPr wrap="square" rtlCol="0">
            <a:spAutoFit/>
          </a:bodyPr>
          <a:lstStyle/>
          <a:p>
            <a:r>
              <a:rPr lang="en-IE" b="1" dirty="0"/>
              <a:t>No 1 (McKenna’s) from North west.</a:t>
            </a:r>
          </a:p>
        </p:txBody>
      </p:sp>
    </p:spTree>
    <p:extLst>
      <p:ext uri="{BB962C8B-B14F-4D97-AF65-F5344CB8AC3E}">
        <p14:creationId xmlns:p14="http://schemas.microsoft.com/office/powerpoint/2010/main" val="324593278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1719072" y="0"/>
            <a:ext cx="10094976" cy="6463308"/>
          </a:xfrm>
          <a:prstGeom prst="rect">
            <a:avLst/>
          </a:prstGeom>
          <a:noFill/>
        </p:spPr>
        <p:txBody>
          <a:bodyPr wrap="square" rtlCol="0">
            <a:spAutoFit/>
          </a:bodyPr>
          <a:lstStyle/>
          <a:p>
            <a:r>
              <a:rPr lang="en-IE" b="1" dirty="0"/>
              <a:t>No 1 (McKenna’s) History</a:t>
            </a:r>
          </a:p>
          <a:p>
            <a:endParaRPr lang="en-IE" b="1" dirty="0"/>
          </a:p>
          <a:p>
            <a:r>
              <a:rPr lang="en-IE" dirty="0"/>
              <a:t>This vast ice house’s original owner appears to be Maurice Power.</a:t>
            </a:r>
          </a:p>
          <a:p>
            <a:endParaRPr lang="en-IE" dirty="0"/>
          </a:p>
          <a:p>
            <a:r>
              <a:rPr lang="en-IE" dirty="0"/>
              <a:t>Richard Carey owned it in the later part of the 19</a:t>
            </a:r>
            <a:r>
              <a:rPr lang="en-IE" baseline="30000" dirty="0"/>
              <a:t>th</a:t>
            </a:r>
            <a:r>
              <a:rPr lang="en-IE" dirty="0"/>
              <a:t> Century. Carey had numerous business’s in the town of Youghal, where he also resided. </a:t>
            </a:r>
          </a:p>
          <a:p>
            <a:endParaRPr lang="en-IE" dirty="0"/>
          </a:p>
          <a:p>
            <a:r>
              <a:rPr lang="en-IE" dirty="0"/>
              <a:t>Declan Tracey was the Landlord receiving rent for the ice house at the time under Kennedys Estate of Ballinamultina House in Clashmore.</a:t>
            </a:r>
          </a:p>
          <a:p>
            <a:endParaRPr lang="en-IE" dirty="0"/>
          </a:p>
          <a:p>
            <a:r>
              <a:rPr lang="en-IE" dirty="0"/>
              <a:t>Tracey was receiving £12 in the 1850s reduced down to £2 by 1890.</a:t>
            </a:r>
          </a:p>
          <a:p>
            <a:endParaRPr lang="en-IE" dirty="0"/>
          </a:p>
          <a:p>
            <a:r>
              <a:rPr lang="en-IE" dirty="0"/>
              <a:t>Curiously a Richard Farrell who owned ships, along with business’s all over Youghal started to receive the rent from Richard Carey. Farrell ran ships with cargo such as timber, coal, brick, seed and possible ice from his various dealings.</a:t>
            </a:r>
          </a:p>
          <a:p>
            <a:endParaRPr lang="en-IE" dirty="0"/>
          </a:p>
          <a:p>
            <a:r>
              <a:rPr lang="en-IE" dirty="0"/>
              <a:t>It was stated in Griffiths valuation revision book as being in ruins in 1911.</a:t>
            </a:r>
          </a:p>
          <a:p>
            <a:endParaRPr lang="en-IE" dirty="0"/>
          </a:p>
          <a:p>
            <a:r>
              <a:rPr lang="en-IE" dirty="0"/>
              <a:t>It was claimed in Lewis’s topographical survey that this was the last of the 3 Ice House’s in the parish to be worked. </a:t>
            </a:r>
          </a:p>
          <a:p>
            <a:endParaRPr lang="en-IE" dirty="0"/>
          </a:p>
          <a:p>
            <a:endParaRPr lang="en-IE" dirty="0"/>
          </a:p>
          <a:p>
            <a:r>
              <a:rPr lang="en-IE" dirty="0"/>
              <a:t>  </a:t>
            </a:r>
          </a:p>
        </p:txBody>
      </p:sp>
    </p:spTree>
    <p:extLst>
      <p:ext uri="{BB962C8B-B14F-4D97-AF65-F5344CB8AC3E}">
        <p14:creationId xmlns:p14="http://schemas.microsoft.com/office/powerpoint/2010/main" val="219042982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5190764" y="2644678"/>
            <a:ext cx="6954533" cy="714284"/>
          </a:xfrm>
          <a:prstGeom prst="rect">
            <a:avLst/>
          </a:prstGeom>
        </p:spPr>
      </p:pic>
      <p:pic>
        <p:nvPicPr>
          <p:cNvPr id="3" name="Picture 2"/>
          <p:cNvPicPr>
            <a:picLocks noChangeAspect="1"/>
          </p:cNvPicPr>
          <p:nvPr/>
        </p:nvPicPr>
        <p:blipFill>
          <a:blip r:embed="rId3"/>
          <a:stretch>
            <a:fillRect/>
          </a:stretch>
        </p:blipFill>
        <p:spPr>
          <a:xfrm>
            <a:off x="8034548" y="3358962"/>
            <a:ext cx="4110749" cy="1792986"/>
          </a:xfrm>
          <a:prstGeom prst="rect">
            <a:avLst/>
          </a:prstGeom>
        </p:spPr>
      </p:pic>
      <p:pic>
        <p:nvPicPr>
          <p:cNvPr id="5" name="Picture 4"/>
          <p:cNvPicPr>
            <a:picLocks noChangeAspect="1"/>
          </p:cNvPicPr>
          <p:nvPr/>
        </p:nvPicPr>
        <p:blipFill>
          <a:blip r:embed="rId4"/>
          <a:stretch>
            <a:fillRect/>
          </a:stretch>
        </p:blipFill>
        <p:spPr>
          <a:xfrm>
            <a:off x="4467075" y="5364659"/>
            <a:ext cx="3315163" cy="1438476"/>
          </a:xfrm>
          <a:prstGeom prst="rect">
            <a:avLst/>
          </a:prstGeom>
        </p:spPr>
      </p:pic>
      <p:pic>
        <p:nvPicPr>
          <p:cNvPr id="6" name="Picture 5"/>
          <p:cNvPicPr>
            <a:picLocks noChangeAspect="1"/>
          </p:cNvPicPr>
          <p:nvPr/>
        </p:nvPicPr>
        <p:blipFill>
          <a:blip r:embed="rId5"/>
          <a:stretch>
            <a:fillRect/>
          </a:stretch>
        </p:blipFill>
        <p:spPr>
          <a:xfrm>
            <a:off x="7782238" y="6355398"/>
            <a:ext cx="4363059" cy="447737"/>
          </a:xfrm>
          <a:prstGeom prst="rect">
            <a:avLst/>
          </a:prstGeom>
        </p:spPr>
      </p:pic>
      <p:pic>
        <p:nvPicPr>
          <p:cNvPr id="7" name="Picture 6"/>
          <p:cNvPicPr>
            <a:picLocks noChangeAspect="1"/>
          </p:cNvPicPr>
          <p:nvPr/>
        </p:nvPicPr>
        <p:blipFill>
          <a:blip r:embed="rId6"/>
          <a:stretch>
            <a:fillRect/>
          </a:stretch>
        </p:blipFill>
        <p:spPr>
          <a:xfrm>
            <a:off x="2428441" y="1643354"/>
            <a:ext cx="9716856" cy="704948"/>
          </a:xfrm>
          <a:prstGeom prst="rect">
            <a:avLst/>
          </a:prstGeom>
        </p:spPr>
      </p:pic>
      <p:pic>
        <p:nvPicPr>
          <p:cNvPr id="8" name="Picture 7"/>
          <p:cNvPicPr>
            <a:picLocks noChangeAspect="1"/>
          </p:cNvPicPr>
          <p:nvPr/>
        </p:nvPicPr>
        <p:blipFill>
          <a:blip r:embed="rId7"/>
          <a:stretch>
            <a:fillRect/>
          </a:stretch>
        </p:blipFill>
        <p:spPr>
          <a:xfrm>
            <a:off x="2276020" y="81452"/>
            <a:ext cx="9869277" cy="752580"/>
          </a:xfrm>
          <a:prstGeom prst="rect">
            <a:avLst/>
          </a:prstGeom>
        </p:spPr>
      </p:pic>
      <p:pic>
        <p:nvPicPr>
          <p:cNvPr id="9" name="Picture 8"/>
          <p:cNvPicPr>
            <a:picLocks noChangeAspect="1"/>
          </p:cNvPicPr>
          <p:nvPr/>
        </p:nvPicPr>
        <p:blipFill>
          <a:blip r:embed="rId8"/>
          <a:stretch>
            <a:fillRect/>
          </a:stretch>
        </p:blipFill>
        <p:spPr>
          <a:xfrm>
            <a:off x="7334501" y="834032"/>
            <a:ext cx="4810796" cy="533474"/>
          </a:xfrm>
          <a:prstGeom prst="rect">
            <a:avLst/>
          </a:prstGeom>
        </p:spPr>
      </p:pic>
      <p:pic>
        <p:nvPicPr>
          <p:cNvPr id="10" name="Picture 9"/>
          <p:cNvPicPr>
            <a:picLocks noChangeAspect="1"/>
          </p:cNvPicPr>
          <p:nvPr/>
        </p:nvPicPr>
        <p:blipFill>
          <a:blip r:embed="rId9"/>
          <a:stretch>
            <a:fillRect/>
          </a:stretch>
        </p:blipFill>
        <p:spPr>
          <a:xfrm>
            <a:off x="1870323" y="3500684"/>
            <a:ext cx="4742333" cy="1244929"/>
          </a:xfrm>
          <a:prstGeom prst="rect">
            <a:avLst/>
          </a:prstGeom>
        </p:spPr>
      </p:pic>
      <p:sp>
        <p:nvSpPr>
          <p:cNvPr id="11" name="TextBox 10"/>
          <p:cNvSpPr txBox="1"/>
          <p:nvPr/>
        </p:nvSpPr>
        <p:spPr>
          <a:xfrm>
            <a:off x="1426464" y="5010912"/>
            <a:ext cx="2944368" cy="1477328"/>
          </a:xfrm>
          <a:prstGeom prst="rect">
            <a:avLst/>
          </a:prstGeom>
          <a:noFill/>
        </p:spPr>
        <p:txBody>
          <a:bodyPr wrap="square" rtlCol="0">
            <a:spAutoFit/>
          </a:bodyPr>
          <a:lstStyle/>
          <a:p>
            <a:r>
              <a:rPr lang="en-IE" dirty="0"/>
              <a:t>Griffiths valuation entry's</a:t>
            </a:r>
          </a:p>
          <a:p>
            <a:r>
              <a:rPr lang="en-IE" dirty="0"/>
              <a:t>For Maurice Power</a:t>
            </a:r>
          </a:p>
          <a:p>
            <a:r>
              <a:rPr lang="en-IE" dirty="0"/>
              <a:t>      Richard Carey</a:t>
            </a:r>
          </a:p>
          <a:p>
            <a:r>
              <a:rPr lang="en-IE" dirty="0"/>
              <a:t>      Declan Tracey</a:t>
            </a:r>
          </a:p>
          <a:p>
            <a:r>
              <a:rPr lang="en-IE" dirty="0"/>
              <a:t>      Richard Farrell</a:t>
            </a:r>
          </a:p>
        </p:txBody>
      </p:sp>
    </p:spTree>
    <p:extLst>
      <p:ext uri="{BB962C8B-B14F-4D97-AF65-F5344CB8AC3E}">
        <p14:creationId xmlns:p14="http://schemas.microsoft.com/office/powerpoint/2010/main" val="322052468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6200000">
            <a:off x="6734175" y="-571119"/>
            <a:ext cx="4523994" cy="6031992"/>
          </a:xfrm>
          <a:prstGeom prst="rect">
            <a:avLst/>
          </a:prstGeom>
        </p:spPr>
      </p:pic>
      <p:sp>
        <p:nvSpPr>
          <p:cNvPr id="3" name="TextBox 2"/>
          <p:cNvSpPr txBox="1"/>
          <p:nvPr/>
        </p:nvSpPr>
        <p:spPr>
          <a:xfrm>
            <a:off x="2468880" y="182879"/>
            <a:ext cx="3419856" cy="7294305"/>
          </a:xfrm>
          <a:prstGeom prst="rect">
            <a:avLst/>
          </a:prstGeom>
          <a:noFill/>
        </p:spPr>
        <p:txBody>
          <a:bodyPr wrap="square" rtlCol="0">
            <a:spAutoFit/>
          </a:bodyPr>
          <a:lstStyle/>
          <a:p>
            <a:r>
              <a:rPr lang="en-IE" b="1" dirty="0">
                <a:solidFill>
                  <a:srgbClr val="00B050"/>
                </a:solidFill>
              </a:rPr>
              <a:t>No 2 (Murrays Land)</a:t>
            </a:r>
          </a:p>
          <a:p>
            <a:r>
              <a:rPr lang="en-IE" b="1" dirty="0">
                <a:solidFill>
                  <a:srgbClr val="00B050"/>
                </a:solidFill>
              </a:rPr>
              <a:t>Green one : Summary</a:t>
            </a:r>
          </a:p>
          <a:p>
            <a:endParaRPr lang="en-IE" b="1" dirty="0">
              <a:solidFill>
                <a:srgbClr val="00B050"/>
              </a:solidFill>
            </a:endParaRPr>
          </a:p>
          <a:p>
            <a:r>
              <a:rPr lang="en-IE" dirty="0"/>
              <a:t>Both lower</a:t>
            </a:r>
            <a:r>
              <a:rPr lang="en-IE" b="1" dirty="0">
                <a:solidFill>
                  <a:srgbClr val="00B050"/>
                </a:solidFill>
              </a:rPr>
              <a:t> </a:t>
            </a:r>
            <a:r>
              <a:rPr lang="en-IE" dirty="0"/>
              <a:t>entrances are 5 feet above field level.</a:t>
            </a:r>
          </a:p>
          <a:p>
            <a:r>
              <a:rPr lang="en-IE" dirty="0">
                <a:latin typeface="Arial Rounded MT Bold" panose="020F0704030504030204" pitchFamily="34" charset="0"/>
              </a:rPr>
              <a:t>Both lower entrance doors have similar vaulted passageways(7/8 feet deep) </a:t>
            </a:r>
          </a:p>
          <a:p>
            <a:r>
              <a:rPr lang="en-IE" dirty="0"/>
              <a:t>Upper single entrance in poor repair.</a:t>
            </a:r>
          </a:p>
          <a:p>
            <a:r>
              <a:rPr lang="en-IE" dirty="0">
                <a:latin typeface="Arial Rounded MT Bold" panose="020F0704030504030204" pitchFamily="34" charset="0"/>
              </a:rPr>
              <a:t>Upper tier and domed stone roof have fallen into pit.</a:t>
            </a:r>
          </a:p>
          <a:p>
            <a:r>
              <a:rPr lang="en-IE" dirty="0"/>
              <a:t>Stones, vegetation and build up may be 15 feet in depth in pit.</a:t>
            </a:r>
          </a:p>
          <a:p>
            <a:r>
              <a:rPr lang="en-IE" dirty="0">
                <a:latin typeface="Arial Rounded MT Bold" panose="020F0704030504030204" pitchFamily="34" charset="0"/>
              </a:rPr>
              <a:t>Pit isn’t perfectly circular due to builders hitting rock.</a:t>
            </a:r>
          </a:p>
          <a:p>
            <a:r>
              <a:rPr lang="en-IE" dirty="0"/>
              <a:t>Large quantity of damaging vegetation all over structure.</a:t>
            </a:r>
          </a:p>
          <a:p>
            <a:r>
              <a:rPr lang="en-IE" dirty="0">
                <a:latin typeface="Arial Rounded MT Bold" panose="020F0704030504030204" pitchFamily="34" charset="0"/>
              </a:rPr>
              <a:t>55 foot diameter lowest tier in good condition.</a:t>
            </a:r>
          </a:p>
          <a:p>
            <a:r>
              <a:rPr lang="en-IE" dirty="0"/>
              <a:t>Second and third tier in poor but stable condition.</a:t>
            </a:r>
          </a:p>
          <a:p>
            <a:endParaRPr lang="en-IE" dirty="0"/>
          </a:p>
          <a:p>
            <a:endParaRPr lang="en-IE" b="1" dirty="0">
              <a:solidFill>
                <a:srgbClr val="00B050"/>
              </a:solidFill>
            </a:endParaRPr>
          </a:p>
          <a:p>
            <a:r>
              <a:rPr lang="en-IE" dirty="0"/>
              <a:t> </a:t>
            </a:r>
          </a:p>
        </p:txBody>
      </p:sp>
      <p:sp>
        <p:nvSpPr>
          <p:cNvPr id="4" name="Freeform 3"/>
          <p:cNvSpPr/>
          <p:nvPr/>
        </p:nvSpPr>
        <p:spPr>
          <a:xfrm>
            <a:off x="8065008" y="2935224"/>
            <a:ext cx="1207008" cy="539496"/>
          </a:xfrm>
          <a:custGeom>
            <a:avLst/>
            <a:gdLst>
              <a:gd name="connsiteX0" fmla="*/ 0 w 1207008"/>
              <a:gd name="connsiteY0" fmla="*/ 0 h 539496"/>
              <a:gd name="connsiteX1" fmla="*/ 9144 w 1207008"/>
              <a:gd name="connsiteY1" fmla="*/ 45720 h 539496"/>
              <a:gd name="connsiteX2" fmla="*/ 36576 w 1207008"/>
              <a:gd name="connsiteY2" fmla="*/ 64008 h 539496"/>
              <a:gd name="connsiteX3" fmla="*/ 82296 w 1207008"/>
              <a:gd name="connsiteY3" fmla="*/ 109728 h 539496"/>
              <a:gd name="connsiteX4" fmla="*/ 137160 w 1207008"/>
              <a:gd name="connsiteY4" fmla="*/ 128016 h 539496"/>
              <a:gd name="connsiteX5" fmla="*/ 155448 w 1207008"/>
              <a:gd name="connsiteY5" fmla="*/ 155448 h 539496"/>
              <a:gd name="connsiteX6" fmla="*/ 210312 w 1207008"/>
              <a:gd name="connsiteY6" fmla="*/ 173736 h 539496"/>
              <a:gd name="connsiteX7" fmla="*/ 219456 w 1207008"/>
              <a:gd name="connsiteY7" fmla="*/ 201168 h 539496"/>
              <a:gd name="connsiteX8" fmla="*/ 274320 w 1207008"/>
              <a:gd name="connsiteY8" fmla="*/ 219456 h 539496"/>
              <a:gd name="connsiteX9" fmla="*/ 301752 w 1207008"/>
              <a:gd name="connsiteY9" fmla="*/ 228600 h 539496"/>
              <a:gd name="connsiteX10" fmla="*/ 384048 w 1207008"/>
              <a:gd name="connsiteY10" fmla="*/ 246888 h 539496"/>
              <a:gd name="connsiteX11" fmla="*/ 466344 w 1207008"/>
              <a:gd name="connsiteY11" fmla="*/ 292608 h 539496"/>
              <a:gd name="connsiteX12" fmla="*/ 484632 w 1207008"/>
              <a:gd name="connsiteY12" fmla="*/ 320040 h 539496"/>
              <a:gd name="connsiteX13" fmla="*/ 512064 w 1207008"/>
              <a:gd name="connsiteY13" fmla="*/ 329184 h 539496"/>
              <a:gd name="connsiteX14" fmla="*/ 539496 w 1207008"/>
              <a:gd name="connsiteY14" fmla="*/ 347472 h 539496"/>
              <a:gd name="connsiteX15" fmla="*/ 566928 w 1207008"/>
              <a:gd name="connsiteY15" fmla="*/ 402336 h 539496"/>
              <a:gd name="connsiteX16" fmla="*/ 621792 w 1207008"/>
              <a:gd name="connsiteY16" fmla="*/ 429768 h 539496"/>
              <a:gd name="connsiteX17" fmla="*/ 777240 w 1207008"/>
              <a:gd name="connsiteY17" fmla="*/ 448056 h 539496"/>
              <a:gd name="connsiteX18" fmla="*/ 859536 w 1207008"/>
              <a:gd name="connsiteY18" fmla="*/ 457200 h 539496"/>
              <a:gd name="connsiteX19" fmla="*/ 905256 w 1207008"/>
              <a:gd name="connsiteY19" fmla="*/ 512064 h 539496"/>
              <a:gd name="connsiteX20" fmla="*/ 941832 w 1207008"/>
              <a:gd name="connsiteY20" fmla="*/ 521208 h 539496"/>
              <a:gd name="connsiteX21" fmla="*/ 996696 w 1207008"/>
              <a:gd name="connsiteY21" fmla="*/ 539496 h 539496"/>
              <a:gd name="connsiteX22" fmla="*/ 1060704 w 1207008"/>
              <a:gd name="connsiteY22" fmla="*/ 530352 h 539496"/>
              <a:gd name="connsiteX23" fmla="*/ 1115568 w 1207008"/>
              <a:gd name="connsiteY23" fmla="*/ 512064 h 539496"/>
              <a:gd name="connsiteX24" fmla="*/ 1207008 w 1207008"/>
              <a:gd name="connsiteY24" fmla="*/ 512064 h 539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207008" h="539496">
                <a:moveTo>
                  <a:pt x="0" y="0"/>
                </a:moveTo>
                <a:cubicBezTo>
                  <a:pt x="3048" y="15240"/>
                  <a:pt x="1433" y="32226"/>
                  <a:pt x="9144" y="45720"/>
                </a:cubicBezTo>
                <a:cubicBezTo>
                  <a:pt x="14596" y="55262"/>
                  <a:pt x="28805" y="56237"/>
                  <a:pt x="36576" y="64008"/>
                </a:cubicBezTo>
                <a:cubicBezTo>
                  <a:pt x="68275" y="95707"/>
                  <a:pt x="38405" y="90221"/>
                  <a:pt x="82296" y="109728"/>
                </a:cubicBezTo>
                <a:cubicBezTo>
                  <a:pt x="99912" y="117557"/>
                  <a:pt x="137160" y="128016"/>
                  <a:pt x="137160" y="128016"/>
                </a:cubicBezTo>
                <a:cubicBezTo>
                  <a:pt x="143256" y="137160"/>
                  <a:pt x="146129" y="149623"/>
                  <a:pt x="155448" y="155448"/>
                </a:cubicBezTo>
                <a:cubicBezTo>
                  <a:pt x="171795" y="165665"/>
                  <a:pt x="210312" y="173736"/>
                  <a:pt x="210312" y="173736"/>
                </a:cubicBezTo>
                <a:cubicBezTo>
                  <a:pt x="213360" y="182880"/>
                  <a:pt x="211613" y="195566"/>
                  <a:pt x="219456" y="201168"/>
                </a:cubicBezTo>
                <a:cubicBezTo>
                  <a:pt x="235143" y="212373"/>
                  <a:pt x="256032" y="213360"/>
                  <a:pt x="274320" y="219456"/>
                </a:cubicBezTo>
                <a:cubicBezTo>
                  <a:pt x="283464" y="222504"/>
                  <a:pt x="292401" y="226262"/>
                  <a:pt x="301752" y="228600"/>
                </a:cubicBezTo>
                <a:cubicBezTo>
                  <a:pt x="353406" y="241513"/>
                  <a:pt x="326005" y="235279"/>
                  <a:pt x="384048" y="246888"/>
                </a:cubicBezTo>
                <a:cubicBezTo>
                  <a:pt x="446932" y="288811"/>
                  <a:pt x="418060" y="276513"/>
                  <a:pt x="466344" y="292608"/>
                </a:cubicBezTo>
                <a:cubicBezTo>
                  <a:pt x="472440" y="301752"/>
                  <a:pt x="476050" y="313175"/>
                  <a:pt x="484632" y="320040"/>
                </a:cubicBezTo>
                <a:cubicBezTo>
                  <a:pt x="492158" y="326061"/>
                  <a:pt x="503443" y="324873"/>
                  <a:pt x="512064" y="329184"/>
                </a:cubicBezTo>
                <a:cubicBezTo>
                  <a:pt x="521894" y="334099"/>
                  <a:pt x="530352" y="341376"/>
                  <a:pt x="539496" y="347472"/>
                </a:cubicBezTo>
                <a:cubicBezTo>
                  <a:pt x="546933" y="369783"/>
                  <a:pt x="549202" y="384610"/>
                  <a:pt x="566928" y="402336"/>
                </a:cubicBezTo>
                <a:cubicBezTo>
                  <a:pt x="582958" y="418366"/>
                  <a:pt x="600968" y="423818"/>
                  <a:pt x="621792" y="429768"/>
                </a:cubicBezTo>
                <a:cubicBezTo>
                  <a:pt x="686132" y="448151"/>
                  <a:pt x="679961" y="439212"/>
                  <a:pt x="777240" y="448056"/>
                </a:cubicBezTo>
                <a:cubicBezTo>
                  <a:pt x="804727" y="450555"/>
                  <a:pt x="832104" y="454152"/>
                  <a:pt x="859536" y="457200"/>
                </a:cubicBezTo>
                <a:cubicBezTo>
                  <a:pt x="871189" y="474680"/>
                  <a:pt x="886301" y="501232"/>
                  <a:pt x="905256" y="512064"/>
                </a:cubicBezTo>
                <a:cubicBezTo>
                  <a:pt x="916167" y="518299"/>
                  <a:pt x="929795" y="517597"/>
                  <a:pt x="941832" y="521208"/>
                </a:cubicBezTo>
                <a:cubicBezTo>
                  <a:pt x="960296" y="526747"/>
                  <a:pt x="996696" y="539496"/>
                  <a:pt x="996696" y="539496"/>
                </a:cubicBezTo>
                <a:cubicBezTo>
                  <a:pt x="1018032" y="536448"/>
                  <a:pt x="1039703" y="535198"/>
                  <a:pt x="1060704" y="530352"/>
                </a:cubicBezTo>
                <a:cubicBezTo>
                  <a:pt x="1079488" y="526017"/>
                  <a:pt x="1096291" y="512064"/>
                  <a:pt x="1115568" y="512064"/>
                </a:cubicBezTo>
                <a:lnTo>
                  <a:pt x="1207008" y="512064"/>
                </a:ln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dirty="0"/>
          </a:p>
        </p:txBody>
      </p:sp>
      <p:sp>
        <p:nvSpPr>
          <p:cNvPr id="5" name="TextBox 4"/>
          <p:cNvSpPr txBox="1"/>
          <p:nvPr/>
        </p:nvSpPr>
        <p:spPr>
          <a:xfrm>
            <a:off x="8311896" y="3749040"/>
            <a:ext cx="960120" cy="276999"/>
          </a:xfrm>
          <a:prstGeom prst="rect">
            <a:avLst/>
          </a:prstGeom>
          <a:noFill/>
        </p:spPr>
        <p:txBody>
          <a:bodyPr wrap="square" rtlCol="0">
            <a:spAutoFit/>
          </a:bodyPr>
          <a:lstStyle/>
          <a:p>
            <a:r>
              <a:rPr lang="en-IE" sz="1200" dirty="0"/>
              <a:t>Debris</a:t>
            </a:r>
          </a:p>
        </p:txBody>
      </p:sp>
      <p:sp>
        <p:nvSpPr>
          <p:cNvPr id="6" name="Freeform 5"/>
          <p:cNvSpPr/>
          <p:nvPr/>
        </p:nvSpPr>
        <p:spPr>
          <a:xfrm>
            <a:off x="8074152" y="3236976"/>
            <a:ext cx="1124712" cy="466344"/>
          </a:xfrm>
          <a:custGeom>
            <a:avLst/>
            <a:gdLst>
              <a:gd name="connsiteX0" fmla="*/ 0 w 1124712"/>
              <a:gd name="connsiteY0" fmla="*/ 0 h 466344"/>
              <a:gd name="connsiteX1" fmla="*/ 54864 w 1124712"/>
              <a:gd name="connsiteY1" fmla="*/ 73152 h 466344"/>
              <a:gd name="connsiteX2" fmla="*/ 82296 w 1124712"/>
              <a:gd name="connsiteY2" fmla="*/ 118872 h 466344"/>
              <a:gd name="connsiteX3" fmla="*/ 155448 w 1124712"/>
              <a:gd name="connsiteY3" fmla="*/ 146304 h 466344"/>
              <a:gd name="connsiteX4" fmla="*/ 210312 w 1124712"/>
              <a:gd name="connsiteY4" fmla="*/ 182880 h 466344"/>
              <a:gd name="connsiteX5" fmla="*/ 265176 w 1124712"/>
              <a:gd name="connsiteY5" fmla="*/ 219456 h 466344"/>
              <a:gd name="connsiteX6" fmla="*/ 292608 w 1124712"/>
              <a:gd name="connsiteY6" fmla="*/ 237744 h 466344"/>
              <a:gd name="connsiteX7" fmla="*/ 347472 w 1124712"/>
              <a:gd name="connsiteY7" fmla="*/ 265176 h 466344"/>
              <a:gd name="connsiteX8" fmla="*/ 420624 w 1124712"/>
              <a:gd name="connsiteY8" fmla="*/ 274320 h 466344"/>
              <a:gd name="connsiteX9" fmla="*/ 502920 w 1124712"/>
              <a:gd name="connsiteY9" fmla="*/ 292608 h 466344"/>
              <a:gd name="connsiteX10" fmla="*/ 530352 w 1124712"/>
              <a:gd name="connsiteY10" fmla="*/ 283464 h 466344"/>
              <a:gd name="connsiteX11" fmla="*/ 566928 w 1124712"/>
              <a:gd name="connsiteY11" fmla="*/ 283464 h 466344"/>
              <a:gd name="connsiteX12" fmla="*/ 603504 w 1124712"/>
              <a:gd name="connsiteY12" fmla="*/ 338328 h 466344"/>
              <a:gd name="connsiteX13" fmla="*/ 612648 w 1124712"/>
              <a:gd name="connsiteY13" fmla="*/ 365760 h 466344"/>
              <a:gd name="connsiteX14" fmla="*/ 640080 w 1124712"/>
              <a:gd name="connsiteY14" fmla="*/ 374904 h 466344"/>
              <a:gd name="connsiteX15" fmla="*/ 685800 w 1124712"/>
              <a:gd name="connsiteY15" fmla="*/ 384048 h 466344"/>
              <a:gd name="connsiteX16" fmla="*/ 740664 w 1124712"/>
              <a:gd name="connsiteY16" fmla="*/ 411480 h 466344"/>
              <a:gd name="connsiteX17" fmla="*/ 813816 w 1124712"/>
              <a:gd name="connsiteY17" fmla="*/ 438912 h 466344"/>
              <a:gd name="connsiteX18" fmla="*/ 868680 w 1124712"/>
              <a:gd name="connsiteY18" fmla="*/ 457200 h 466344"/>
              <a:gd name="connsiteX19" fmla="*/ 950976 w 1124712"/>
              <a:gd name="connsiteY19" fmla="*/ 429768 h 466344"/>
              <a:gd name="connsiteX20" fmla="*/ 978408 w 1124712"/>
              <a:gd name="connsiteY20" fmla="*/ 420624 h 466344"/>
              <a:gd name="connsiteX21" fmla="*/ 987552 w 1124712"/>
              <a:gd name="connsiteY21" fmla="*/ 448056 h 466344"/>
              <a:gd name="connsiteX22" fmla="*/ 1106424 w 1124712"/>
              <a:gd name="connsiteY22" fmla="*/ 457200 h 466344"/>
              <a:gd name="connsiteX23" fmla="*/ 1124712 w 1124712"/>
              <a:gd name="connsiteY23" fmla="*/ 466344 h 466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124712" h="466344">
                <a:moveTo>
                  <a:pt x="0" y="0"/>
                </a:moveTo>
                <a:cubicBezTo>
                  <a:pt x="28669" y="35836"/>
                  <a:pt x="34068" y="39879"/>
                  <a:pt x="54864" y="73152"/>
                </a:cubicBezTo>
                <a:cubicBezTo>
                  <a:pt x="64284" y="88223"/>
                  <a:pt x="69729" y="106305"/>
                  <a:pt x="82296" y="118872"/>
                </a:cubicBezTo>
                <a:cubicBezTo>
                  <a:pt x="98235" y="134811"/>
                  <a:pt x="135038" y="141201"/>
                  <a:pt x="155448" y="146304"/>
                </a:cubicBezTo>
                <a:cubicBezTo>
                  <a:pt x="216327" y="207183"/>
                  <a:pt x="150762" y="149797"/>
                  <a:pt x="210312" y="182880"/>
                </a:cubicBezTo>
                <a:cubicBezTo>
                  <a:pt x="229525" y="193554"/>
                  <a:pt x="246888" y="207264"/>
                  <a:pt x="265176" y="219456"/>
                </a:cubicBezTo>
                <a:cubicBezTo>
                  <a:pt x="274320" y="225552"/>
                  <a:pt x="282778" y="232829"/>
                  <a:pt x="292608" y="237744"/>
                </a:cubicBezTo>
                <a:cubicBezTo>
                  <a:pt x="310896" y="246888"/>
                  <a:pt x="327812" y="259559"/>
                  <a:pt x="347472" y="265176"/>
                </a:cubicBezTo>
                <a:cubicBezTo>
                  <a:pt x="371100" y="271927"/>
                  <a:pt x="396297" y="270845"/>
                  <a:pt x="420624" y="274320"/>
                </a:cubicBezTo>
                <a:cubicBezTo>
                  <a:pt x="476949" y="282366"/>
                  <a:pt x="462082" y="278995"/>
                  <a:pt x="502920" y="292608"/>
                </a:cubicBezTo>
                <a:cubicBezTo>
                  <a:pt x="512064" y="289560"/>
                  <a:pt x="523536" y="290280"/>
                  <a:pt x="530352" y="283464"/>
                </a:cubicBezTo>
                <a:cubicBezTo>
                  <a:pt x="556819" y="256997"/>
                  <a:pt x="514926" y="231462"/>
                  <a:pt x="566928" y="283464"/>
                </a:cubicBezTo>
                <a:cubicBezTo>
                  <a:pt x="588670" y="348691"/>
                  <a:pt x="557841" y="269833"/>
                  <a:pt x="603504" y="338328"/>
                </a:cubicBezTo>
                <a:cubicBezTo>
                  <a:pt x="608851" y="346348"/>
                  <a:pt x="605832" y="358944"/>
                  <a:pt x="612648" y="365760"/>
                </a:cubicBezTo>
                <a:cubicBezTo>
                  <a:pt x="619464" y="372576"/>
                  <a:pt x="630729" y="372566"/>
                  <a:pt x="640080" y="374904"/>
                </a:cubicBezTo>
                <a:cubicBezTo>
                  <a:pt x="655158" y="378673"/>
                  <a:pt x="670722" y="380279"/>
                  <a:pt x="685800" y="384048"/>
                </a:cubicBezTo>
                <a:cubicBezTo>
                  <a:pt x="723056" y="393362"/>
                  <a:pt x="705899" y="391614"/>
                  <a:pt x="740664" y="411480"/>
                </a:cubicBezTo>
                <a:cubicBezTo>
                  <a:pt x="785847" y="437299"/>
                  <a:pt x="766443" y="424700"/>
                  <a:pt x="813816" y="438912"/>
                </a:cubicBezTo>
                <a:cubicBezTo>
                  <a:pt x="832280" y="444451"/>
                  <a:pt x="868680" y="457200"/>
                  <a:pt x="868680" y="457200"/>
                </a:cubicBezTo>
                <a:lnTo>
                  <a:pt x="950976" y="429768"/>
                </a:lnTo>
                <a:lnTo>
                  <a:pt x="978408" y="420624"/>
                </a:lnTo>
                <a:cubicBezTo>
                  <a:pt x="981456" y="429768"/>
                  <a:pt x="978284" y="445408"/>
                  <a:pt x="987552" y="448056"/>
                </a:cubicBezTo>
                <a:cubicBezTo>
                  <a:pt x="1025764" y="458974"/>
                  <a:pt x="1067032" y="451948"/>
                  <a:pt x="1106424" y="457200"/>
                </a:cubicBezTo>
                <a:cubicBezTo>
                  <a:pt x="1113180" y="458101"/>
                  <a:pt x="1118616" y="463296"/>
                  <a:pt x="1124712" y="466344"/>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dirty="0"/>
          </a:p>
        </p:txBody>
      </p:sp>
      <p:sp>
        <p:nvSpPr>
          <p:cNvPr id="7" name="Freeform 6"/>
          <p:cNvSpPr/>
          <p:nvPr/>
        </p:nvSpPr>
        <p:spPr>
          <a:xfrm>
            <a:off x="8083296" y="3639312"/>
            <a:ext cx="1143000" cy="265176"/>
          </a:xfrm>
          <a:custGeom>
            <a:avLst/>
            <a:gdLst>
              <a:gd name="connsiteX0" fmla="*/ 0 w 1143000"/>
              <a:gd name="connsiteY0" fmla="*/ 0 h 265176"/>
              <a:gd name="connsiteX1" fmla="*/ 73152 w 1143000"/>
              <a:gd name="connsiteY1" fmla="*/ 54864 h 265176"/>
              <a:gd name="connsiteX2" fmla="*/ 109728 w 1143000"/>
              <a:gd name="connsiteY2" fmla="*/ 82296 h 265176"/>
              <a:gd name="connsiteX3" fmla="*/ 146304 w 1143000"/>
              <a:gd name="connsiteY3" fmla="*/ 91440 h 265176"/>
              <a:gd name="connsiteX4" fmla="*/ 173736 w 1143000"/>
              <a:gd name="connsiteY4" fmla="*/ 128016 h 265176"/>
              <a:gd name="connsiteX5" fmla="*/ 201168 w 1143000"/>
              <a:gd name="connsiteY5" fmla="*/ 137160 h 265176"/>
              <a:gd name="connsiteX6" fmla="*/ 256032 w 1143000"/>
              <a:gd name="connsiteY6" fmla="*/ 164592 h 265176"/>
              <a:gd name="connsiteX7" fmla="*/ 338328 w 1143000"/>
              <a:gd name="connsiteY7" fmla="*/ 155448 h 265176"/>
              <a:gd name="connsiteX8" fmla="*/ 393192 w 1143000"/>
              <a:gd name="connsiteY8" fmla="*/ 118872 h 265176"/>
              <a:gd name="connsiteX9" fmla="*/ 576072 w 1143000"/>
              <a:gd name="connsiteY9" fmla="*/ 128016 h 265176"/>
              <a:gd name="connsiteX10" fmla="*/ 850392 w 1143000"/>
              <a:gd name="connsiteY10" fmla="*/ 155448 h 265176"/>
              <a:gd name="connsiteX11" fmla="*/ 896112 w 1143000"/>
              <a:gd name="connsiteY11" fmla="*/ 219456 h 265176"/>
              <a:gd name="connsiteX12" fmla="*/ 960120 w 1143000"/>
              <a:gd name="connsiteY12" fmla="*/ 228600 h 265176"/>
              <a:gd name="connsiteX13" fmla="*/ 987552 w 1143000"/>
              <a:gd name="connsiteY13" fmla="*/ 246888 h 265176"/>
              <a:gd name="connsiteX14" fmla="*/ 1033272 w 1143000"/>
              <a:gd name="connsiteY14" fmla="*/ 256032 h 265176"/>
              <a:gd name="connsiteX15" fmla="*/ 1060704 w 1143000"/>
              <a:gd name="connsiteY15" fmla="*/ 265176 h 265176"/>
              <a:gd name="connsiteX16" fmla="*/ 1143000 w 1143000"/>
              <a:gd name="connsiteY16" fmla="*/ 256032 h 265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43000" h="265176">
                <a:moveTo>
                  <a:pt x="0" y="0"/>
                </a:moveTo>
                <a:cubicBezTo>
                  <a:pt x="97388" y="77910"/>
                  <a:pt x="5219" y="6341"/>
                  <a:pt x="73152" y="54864"/>
                </a:cubicBezTo>
                <a:cubicBezTo>
                  <a:pt x="85553" y="63722"/>
                  <a:pt x="96097" y="75480"/>
                  <a:pt x="109728" y="82296"/>
                </a:cubicBezTo>
                <a:cubicBezTo>
                  <a:pt x="120968" y="87916"/>
                  <a:pt x="134112" y="88392"/>
                  <a:pt x="146304" y="91440"/>
                </a:cubicBezTo>
                <a:cubicBezTo>
                  <a:pt x="155448" y="103632"/>
                  <a:pt x="162028" y="118260"/>
                  <a:pt x="173736" y="128016"/>
                </a:cubicBezTo>
                <a:cubicBezTo>
                  <a:pt x="181141" y="134186"/>
                  <a:pt x="192547" y="132849"/>
                  <a:pt x="201168" y="137160"/>
                </a:cubicBezTo>
                <a:cubicBezTo>
                  <a:pt x="272072" y="172612"/>
                  <a:pt x="187081" y="141608"/>
                  <a:pt x="256032" y="164592"/>
                </a:cubicBezTo>
                <a:cubicBezTo>
                  <a:pt x="283464" y="161544"/>
                  <a:pt x="312144" y="164176"/>
                  <a:pt x="338328" y="155448"/>
                </a:cubicBezTo>
                <a:cubicBezTo>
                  <a:pt x="359180" y="148497"/>
                  <a:pt x="393192" y="118872"/>
                  <a:pt x="393192" y="118872"/>
                </a:cubicBezTo>
                <a:lnTo>
                  <a:pt x="576072" y="128016"/>
                </a:lnTo>
                <a:cubicBezTo>
                  <a:pt x="830199" y="139065"/>
                  <a:pt x="742407" y="101456"/>
                  <a:pt x="850392" y="155448"/>
                </a:cubicBezTo>
                <a:cubicBezTo>
                  <a:pt x="867374" y="206393"/>
                  <a:pt x="852569" y="210747"/>
                  <a:pt x="896112" y="219456"/>
                </a:cubicBezTo>
                <a:cubicBezTo>
                  <a:pt x="917246" y="223683"/>
                  <a:pt x="938784" y="225552"/>
                  <a:pt x="960120" y="228600"/>
                </a:cubicBezTo>
                <a:cubicBezTo>
                  <a:pt x="969264" y="234696"/>
                  <a:pt x="977262" y="243029"/>
                  <a:pt x="987552" y="246888"/>
                </a:cubicBezTo>
                <a:cubicBezTo>
                  <a:pt x="1002104" y="252345"/>
                  <a:pt x="1018194" y="252263"/>
                  <a:pt x="1033272" y="256032"/>
                </a:cubicBezTo>
                <a:cubicBezTo>
                  <a:pt x="1042623" y="258370"/>
                  <a:pt x="1051560" y="262128"/>
                  <a:pt x="1060704" y="265176"/>
                </a:cubicBezTo>
                <a:lnTo>
                  <a:pt x="1143000" y="256032"/>
                </a:ln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dirty="0"/>
          </a:p>
        </p:txBody>
      </p:sp>
      <p:sp>
        <p:nvSpPr>
          <p:cNvPr id="8" name="Freeform 7"/>
          <p:cNvSpPr/>
          <p:nvPr/>
        </p:nvSpPr>
        <p:spPr>
          <a:xfrm>
            <a:off x="8421624" y="4270248"/>
            <a:ext cx="493776" cy="146304"/>
          </a:xfrm>
          <a:custGeom>
            <a:avLst/>
            <a:gdLst>
              <a:gd name="connsiteX0" fmla="*/ 0 w 493776"/>
              <a:gd name="connsiteY0" fmla="*/ 64008 h 146304"/>
              <a:gd name="connsiteX1" fmla="*/ 82296 w 493776"/>
              <a:gd name="connsiteY1" fmla="*/ 36576 h 146304"/>
              <a:gd name="connsiteX2" fmla="*/ 164592 w 493776"/>
              <a:gd name="connsiteY2" fmla="*/ 0 h 146304"/>
              <a:gd name="connsiteX3" fmla="*/ 265176 w 493776"/>
              <a:gd name="connsiteY3" fmla="*/ 9144 h 146304"/>
              <a:gd name="connsiteX4" fmla="*/ 320040 w 493776"/>
              <a:gd name="connsiteY4" fmla="*/ 36576 h 146304"/>
              <a:gd name="connsiteX5" fmla="*/ 384048 w 493776"/>
              <a:gd name="connsiteY5" fmla="*/ 45720 h 146304"/>
              <a:gd name="connsiteX6" fmla="*/ 429768 w 493776"/>
              <a:gd name="connsiteY6" fmla="*/ 109728 h 146304"/>
              <a:gd name="connsiteX7" fmla="*/ 438912 w 493776"/>
              <a:gd name="connsiteY7" fmla="*/ 137160 h 146304"/>
              <a:gd name="connsiteX8" fmla="*/ 466344 w 493776"/>
              <a:gd name="connsiteY8" fmla="*/ 146304 h 146304"/>
              <a:gd name="connsiteX9" fmla="*/ 493776 w 493776"/>
              <a:gd name="connsiteY9" fmla="*/ 137160 h 146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93776" h="146304">
                <a:moveTo>
                  <a:pt x="0" y="64008"/>
                </a:moveTo>
                <a:cubicBezTo>
                  <a:pt x="87863" y="46435"/>
                  <a:pt x="6580" y="66862"/>
                  <a:pt x="82296" y="36576"/>
                </a:cubicBezTo>
                <a:cubicBezTo>
                  <a:pt x="163908" y="3931"/>
                  <a:pt x="111815" y="35185"/>
                  <a:pt x="164592" y="0"/>
                </a:cubicBezTo>
                <a:cubicBezTo>
                  <a:pt x="198120" y="3048"/>
                  <a:pt x="231848" y="4383"/>
                  <a:pt x="265176" y="9144"/>
                </a:cubicBezTo>
                <a:cubicBezTo>
                  <a:pt x="329697" y="18361"/>
                  <a:pt x="254188" y="16820"/>
                  <a:pt x="320040" y="36576"/>
                </a:cubicBezTo>
                <a:cubicBezTo>
                  <a:pt x="340684" y="42769"/>
                  <a:pt x="362712" y="42672"/>
                  <a:pt x="384048" y="45720"/>
                </a:cubicBezTo>
                <a:cubicBezTo>
                  <a:pt x="415410" y="77082"/>
                  <a:pt x="411715" y="67603"/>
                  <a:pt x="429768" y="109728"/>
                </a:cubicBezTo>
                <a:cubicBezTo>
                  <a:pt x="433565" y="118587"/>
                  <a:pt x="432096" y="130344"/>
                  <a:pt x="438912" y="137160"/>
                </a:cubicBezTo>
                <a:cubicBezTo>
                  <a:pt x="445728" y="143976"/>
                  <a:pt x="457200" y="143256"/>
                  <a:pt x="466344" y="146304"/>
                </a:cubicBezTo>
                <a:lnTo>
                  <a:pt x="493776" y="137160"/>
                </a:ln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dirty="0"/>
          </a:p>
        </p:txBody>
      </p:sp>
      <p:sp>
        <p:nvSpPr>
          <p:cNvPr id="9" name="Freeform 8"/>
          <p:cNvSpPr/>
          <p:nvPr/>
        </p:nvSpPr>
        <p:spPr>
          <a:xfrm>
            <a:off x="8266176" y="4078224"/>
            <a:ext cx="804672" cy="128016"/>
          </a:xfrm>
          <a:custGeom>
            <a:avLst/>
            <a:gdLst>
              <a:gd name="connsiteX0" fmla="*/ 0 w 804672"/>
              <a:gd name="connsiteY0" fmla="*/ 64008 h 128016"/>
              <a:gd name="connsiteX1" fmla="*/ 82296 w 804672"/>
              <a:gd name="connsiteY1" fmla="*/ 45720 h 128016"/>
              <a:gd name="connsiteX2" fmla="*/ 164592 w 804672"/>
              <a:gd name="connsiteY2" fmla="*/ 9144 h 128016"/>
              <a:gd name="connsiteX3" fmla="*/ 292608 w 804672"/>
              <a:gd name="connsiteY3" fmla="*/ 0 h 128016"/>
              <a:gd name="connsiteX4" fmla="*/ 338328 w 804672"/>
              <a:gd name="connsiteY4" fmla="*/ 9144 h 128016"/>
              <a:gd name="connsiteX5" fmla="*/ 393192 w 804672"/>
              <a:gd name="connsiteY5" fmla="*/ 27432 h 128016"/>
              <a:gd name="connsiteX6" fmla="*/ 420624 w 804672"/>
              <a:gd name="connsiteY6" fmla="*/ 36576 h 128016"/>
              <a:gd name="connsiteX7" fmla="*/ 448056 w 804672"/>
              <a:gd name="connsiteY7" fmla="*/ 45720 h 128016"/>
              <a:gd name="connsiteX8" fmla="*/ 475488 w 804672"/>
              <a:gd name="connsiteY8" fmla="*/ 54864 h 128016"/>
              <a:gd name="connsiteX9" fmla="*/ 502920 w 804672"/>
              <a:gd name="connsiteY9" fmla="*/ 45720 h 128016"/>
              <a:gd name="connsiteX10" fmla="*/ 521208 w 804672"/>
              <a:gd name="connsiteY10" fmla="*/ 18288 h 128016"/>
              <a:gd name="connsiteX11" fmla="*/ 603504 w 804672"/>
              <a:gd name="connsiteY11" fmla="*/ 27432 h 128016"/>
              <a:gd name="connsiteX12" fmla="*/ 658368 w 804672"/>
              <a:gd name="connsiteY12" fmla="*/ 73152 h 128016"/>
              <a:gd name="connsiteX13" fmla="*/ 704088 w 804672"/>
              <a:gd name="connsiteY13" fmla="*/ 109728 h 128016"/>
              <a:gd name="connsiteX14" fmla="*/ 749808 w 804672"/>
              <a:gd name="connsiteY14" fmla="*/ 118872 h 128016"/>
              <a:gd name="connsiteX15" fmla="*/ 804672 w 804672"/>
              <a:gd name="connsiteY15" fmla="*/ 128016 h 1280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04672" h="128016">
                <a:moveTo>
                  <a:pt x="0" y="64008"/>
                </a:moveTo>
                <a:cubicBezTo>
                  <a:pt x="21072" y="60496"/>
                  <a:pt x="59786" y="56975"/>
                  <a:pt x="82296" y="45720"/>
                </a:cubicBezTo>
                <a:cubicBezTo>
                  <a:pt x="119927" y="26904"/>
                  <a:pt x="109547" y="13076"/>
                  <a:pt x="164592" y="9144"/>
                </a:cubicBezTo>
                <a:lnTo>
                  <a:pt x="292608" y="0"/>
                </a:lnTo>
                <a:cubicBezTo>
                  <a:pt x="307848" y="3048"/>
                  <a:pt x="323334" y="5055"/>
                  <a:pt x="338328" y="9144"/>
                </a:cubicBezTo>
                <a:cubicBezTo>
                  <a:pt x="356926" y="14216"/>
                  <a:pt x="374904" y="21336"/>
                  <a:pt x="393192" y="27432"/>
                </a:cubicBezTo>
                <a:lnTo>
                  <a:pt x="420624" y="36576"/>
                </a:lnTo>
                <a:lnTo>
                  <a:pt x="448056" y="45720"/>
                </a:lnTo>
                <a:lnTo>
                  <a:pt x="475488" y="54864"/>
                </a:lnTo>
                <a:cubicBezTo>
                  <a:pt x="484632" y="51816"/>
                  <a:pt x="495394" y="51741"/>
                  <a:pt x="502920" y="45720"/>
                </a:cubicBezTo>
                <a:cubicBezTo>
                  <a:pt x="511502" y="38855"/>
                  <a:pt x="510396" y="20254"/>
                  <a:pt x="521208" y="18288"/>
                </a:cubicBezTo>
                <a:cubicBezTo>
                  <a:pt x="548364" y="13351"/>
                  <a:pt x="576072" y="24384"/>
                  <a:pt x="603504" y="27432"/>
                </a:cubicBezTo>
                <a:cubicBezTo>
                  <a:pt x="630477" y="45414"/>
                  <a:pt x="636366" y="46750"/>
                  <a:pt x="658368" y="73152"/>
                </a:cubicBezTo>
                <a:cubicBezTo>
                  <a:pt x="685680" y="105926"/>
                  <a:pt x="663005" y="99457"/>
                  <a:pt x="704088" y="109728"/>
                </a:cubicBezTo>
                <a:cubicBezTo>
                  <a:pt x="719166" y="113497"/>
                  <a:pt x="734517" y="116092"/>
                  <a:pt x="749808" y="118872"/>
                </a:cubicBezTo>
                <a:cubicBezTo>
                  <a:pt x="768049" y="122189"/>
                  <a:pt x="804672" y="128016"/>
                  <a:pt x="804672" y="128016"/>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dirty="0"/>
          </a:p>
        </p:txBody>
      </p:sp>
      <p:sp>
        <p:nvSpPr>
          <p:cNvPr id="10" name="Freeform 9"/>
          <p:cNvSpPr/>
          <p:nvPr/>
        </p:nvSpPr>
        <p:spPr>
          <a:xfrm>
            <a:off x="8110728" y="3931920"/>
            <a:ext cx="274320" cy="18288"/>
          </a:xfrm>
          <a:custGeom>
            <a:avLst/>
            <a:gdLst>
              <a:gd name="connsiteX0" fmla="*/ 0 w 274320"/>
              <a:gd name="connsiteY0" fmla="*/ 18288 h 18288"/>
              <a:gd name="connsiteX1" fmla="*/ 45720 w 274320"/>
              <a:gd name="connsiteY1" fmla="*/ 9144 h 18288"/>
              <a:gd name="connsiteX2" fmla="*/ 82296 w 274320"/>
              <a:gd name="connsiteY2" fmla="*/ 0 h 18288"/>
              <a:gd name="connsiteX3" fmla="*/ 210312 w 274320"/>
              <a:gd name="connsiteY3" fmla="*/ 9144 h 18288"/>
              <a:gd name="connsiteX4" fmla="*/ 274320 w 274320"/>
              <a:gd name="connsiteY4" fmla="*/ 9144 h 182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4320" h="18288">
                <a:moveTo>
                  <a:pt x="0" y="18288"/>
                </a:moveTo>
                <a:cubicBezTo>
                  <a:pt x="15240" y="15240"/>
                  <a:pt x="30548" y="12515"/>
                  <a:pt x="45720" y="9144"/>
                </a:cubicBezTo>
                <a:cubicBezTo>
                  <a:pt x="57988" y="6418"/>
                  <a:pt x="69729" y="0"/>
                  <a:pt x="82296" y="0"/>
                </a:cubicBezTo>
                <a:cubicBezTo>
                  <a:pt x="125077" y="0"/>
                  <a:pt x="167580" y="7109"/>
                  <a:pt x="210312" y="9144"/>
                </a:cubicBezTo>
                <a:cubicBezTo>
                  <a:pt x="231624" y="10159"/>
                  <a:pt x="252984" y="9144"/>
                  <a:pt x="274320" y="9144"/>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dirty="0"/>
          </a:p>
        </p:txBody>
      </p:sp>
      <p:sp>
        <p:nvSpPr>
          <p:cNvPr id="11" name="Freeform 10"/>
          <p:cNvSpPr/>
          <p:nvPr/>
        </p:nvSpPr>
        <p:spPr>
          <a:xfrm>
            <a:off x="8851392" y="3995928"/>
            <a:ext cx="329184" cy="82296"/>
          </a:xfrm>
          <a:custGeom>
            <a:avLst/>
            <a:gdLst>
              <a:gd name="connsiteX0" fmla="*/ 0 w 329184"/>
              <a:gd name="connsiteY0" fmla="*/ 0 h 82296"/>
              <a:gd name="connsiteX1" fmla="*/ 109728 w 329184"/>
              <a:gd name="connsiteY1" fmla="*/ 9144 h 82296"/>
              <a:gd name="connsiteX2" fmla="*/ 118872 w 329184"/>
              <a:gd name="connsiteY2" fmla="*/ 36576 h 82296"/>
              <a:gd name="connsiteX3" fmla="*/ 146304 w 329184"/>
              <a:gd name="connsiteY3" fmla="*/ 45720 h 82296"/>
              <a:gd name="connsiteX4" fmla="*/ 192024 w 329184"/>
              <a:gd name="connsiteY4" fmla="*/ 9144 h 82296"/>
              <a:gd name="connsiteX5" fmla="*/ 219456 w 329184"/>
              <a:gd name="connsiteY5" fmla="*/ 27432 h 82296"/>
              <a:gd name="connsiteX6" fmla="*/ 228600 w 329184"/>
              <a:gd name="connsiteY6" fmla="*/ 54864 h 82296"/>
              <a:gd name="connsiteX7" fmla="*/ 283464 w 329184"/>
              <a:gd name="connsiteY7" fmla="*/ 82296 h 82296"/>
              <a:gd name="connsiteX8" fmla="*/ 329184 w 329184"/>
              <a:gd name="connsiteY8" fmla="*/ 64008 h 82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9184" h="82296">
                <a:moveTo>
                  <a:pt x="0" y="0"/>
                </a:moveTo>
                <a:cubicBezTo>
                  <a:pt x="36576" y="3048"/>
                  <a:pt x="74648" y="-1650"/>
                  <a:pt x="109728" y="9144"/>
                </a:cubicBezTo>
                <a:cubicBezTo>
                  <a:pt x="118940" y="11979"/>
                  <a:pt x="112056" y="29760"/>
                  <a:pt x="118872" y="36576"/>
                </a:cubicBezTo>
                <a:cubicBezTo>
                  <a:pt x="125688" y="43392"/>
                  <a:pt x="137160" y="42672"/>
                  <a:pt x="146304" y="45720"/>
                </a:cubicBezTo>
                <a:cubicBezTo>
                  <a:pt x="156989" y="29692"/>
                  <a:pt x="165524" y="4727"/>
                  <a:pt x="192024" y="9144"/>
                </a:cubicBezTo>
                <a:cubicBezTo>
                  <a:pt x="202864" y="10951"/>
                  <a:pt x="210312" y="21336"/>
                  <a:pt x="219456" y="27432"/>
                </a:cubicBezTo>
                <a:cubicBezTo>
                  <a:pt x="222504" y="36576"/>
                  <a:pt x="222579" y="47338"/>
                  <a:pt x="228600" y="54864"/>
                </a:cubicBezTo>
                <a:cubicBezTo>
                  <a:pt x="241492" y="70978"/>
                  <a:pt x="265393" y="76272"/>
                  <a:pt x="283464" y="82296"/>
                </a:cubicBezTo>
                <a:cubicBezTo>
                  <a:pt x="317362" y="70997"/>
                  <a:pt x="302275" y="77463"/>
                  <a:pt x="329184" y="64008"/>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dirty="0"/>
          </a:p>
        </p:txBody>
      </p:sp>
      <p:sp>
        <p:nvSpPr>
          <p:cNvPr id="12" name="Freeform 11"/>
          <p:cNvSpPr/>
          <p:nvPr/>
        </p:nvSpPr>
        <p:spPr>
          <a:xfrm>
            <a:off x="7370064" y="987552"/>
            <a:ext cx="2711727" cy="73164"/>
          </a:xfrm>
          <a:custGeom>
            <a:avLst/>
            <a:gdLst>
              <a:gd name="connsiteX0" fmla="*/ 210312 w 2711727"/>
              <a:gd name="connsiteY0" fmla="*/ 64008 h 73164"/>
              <a:gd name="connsiteX1" fmla="*/ 777240 w 2711727"/>
              <a:gd name="connsiteY1" fmla="*/ 45720 h 73164"/>
              <a:gd name="connsiteX2" fmla="*/ 859536 w 2711727"/>
              <a:gd name="connsiteY2" fmla="*/ 36576 h 73164"/>
              <a:gd name="connsiteX3" fmla="*/ 1216152 w 2711727"/>
              <a:gd name="connsiteY3" fmla="*/ 45720 h 73164"/>
              <a:gd name="connsiteX4" fmla="*/ 1298448 w 2711727"/>
              <a:gd name="connsiteY4" fmla="*/ 54864 h 73164"/>
              <a:gd name="connsiteX5" fmla="*/ 2148840 w 2711727"/>
              <a:gd name="connsiteY5" fmla="*/ 54864 h 73164"/>
              <a:gd name="connsiteX6" fmla="*/ 2176272 w 2711727"/>
              <a:gd name="connsiteY6" fmla="*/ 36576 h 73164"/>
              <a:gd name="connsiteX7" fmla="*/ 2322576 w 2711727"/>
              <a:gd name="connsiteY7" fmla="*/ 9144 h 73164"/>
              <a:gd name="connsiteX8" fmla="*/ 2240280 w 2711727"/>
              <a:gd name="connsiteY8" fmla="*/ 0 h 73164"/>
              <a:gd name="connsiteX9" fmla="*/ 2148840 w 2711727"/>
              <a:gd name="connsiteY9" fmla="*/ 9144 h 73164"/>
              <a:gd name="connsiteX10" fmla="*/ 2039112 w 2711727"/>
              <a:gd name="connsiteY10" fmla="*/ 18288 h 73164"/>
              <a:gd name="connsiteX11" fmla="*/ 1984248 w 2711727"/>
              <a:gd name="connsiteY11" fmla="*/ 36576 h 73164"/>
              <a:gd name="connsiteX12" fmla="*/ 1819656 w 2711727"/>
              <a:gd name="connsiteY12" fmla="*/ 54864 h 73164"/>
              <a:gd name="connsiteX13" fmla="*/ 1152144 w 2711727"/>
              <a:gd name="connsiteY13" fmla="*/ 36576 h 73164"/>
              <a:gd name="connsiteX14" fmla="*/ 301752 w 2711727"/>
              <a:gd name="connsiteY14" fmla="*/ 45720 h 73164"/>
              <a:gd name="connsiteX15" fmla="*/ 265176 w 2711727"/>
              <a:gd name="connsiteY15" fmla="*/ 54864 h 73164"/>
              <a:gd name="connsiteX16" fmla="*/ 73152 w 2711727"/>
              <a:gd name="connsiteY16" fmla="*/ 36576 h 73164"/>
              <a:gd name="connsiteX17" fmla="*/ 356616 w 2711727"/>
              <a:gd name="connsiteY17" fmla="*/ 27432 h 73164"/>
              <a:gd name="connsiteX18" fmla="*/ 448056 w 2711727"/>
              <a:gd name="connsiteY18" fmla="*/ 36576 h 73164"/>
              <a:gd name="connsiteX19" fmla="*/ 1161288 w 2711727"/>
              <a:gd name="connsiteY19" fmla="*/ 36576 h 73164"/>
              <a:gd name="connsiteX20" fmla="*/ 1444752 w 2711727"/>
              <a:gd name="connsiteY20" fmla="*/ 36576 h 73164"/>
              <a:gd name="connsiteX21" fmla="*/ 1499616 w 2711727"/>
              <a:gd name="connsiteY21" fmla="*/ 45720 h 73164"/>
              <a:gd name="connsiteX22" fmla="*/ 1609344 w 2711727"/>
              <a:gd name="connsiteY22" fmla="*/ 54864 h 73164"/>
              <a:gd name="connsiteX23" fmla="*/ 1975104 w 2711727"/>
              <a:gd name="connsiteY23" fmla="*/ 54864 h 73164"/>
              <a:gd name="connsiteX24" fmla="*/ 2020824 w 2711727"/>
              <a:gd name="connsiteY24" fmla="*/ 64008 h 73164"/>
              <a:gd name="connsiteX25" fmla="*/ 2103120 w 2711727"/>
              <a:gd name="connsiteY25" fmla="*/ 73152 h 73164"/>
              <a:gd name="connsiteX26" fmla="*/ 2231136 w 2711727"/>
              <a:gd name="connsiteY26" fmla="*/ 64008 h 73164"/>
              <a:gd name="connsiteX27" fmla="*/ 2441448 w 2711727"/>
              <a:gd name="connsiteY27" fmla="*/ 45720 h 73164"/>
              <a:gd name="connsiteX28" fmla="*/ 2670048 w 2711727"/>
              <a:gd name="connsiteY28" fmla="*/ 54864 h 73164"/>
              <a:gd name="connsiteX29" fmla="*/ 2679192 w 2711727"/>
              <a:gd name="connsiteY29" fmla="*/ 36576 h 73164"/>
              <a:gd name="connsiteX30" fmla="*/ 2505456 w 2711727"/>
              <a:gd name="connsiteY30" fmla="*/ 45720 h 73164"/>
              <a:gd name="connsiteX31" fmla="*/ 2066544 w 2711727"/>
              <a:gd name="connsiteY31" fmla="*/ 54864 h 73164"/>
              <a:gd name="connsiteX32" fmla="*/ 2011680 w 2711727"/>
              <a:gd name="connsiteY32" fmla="*/ 64008 h 73164"/>
              <a:gd name="connsiteX33" fmla="*/ 1499616 w 2711727"/>
              <a:gd name="connsiteY33" fmla="*/ 64008 h 73164"/>
              <a:gd name="connsiteX34" fmla="*/ 1271016 w 2711727"/>
              <a:gd name="connsiteY34" fmla="*/ 64008 h 73164"/>
              <a:gd name="connsiteX35" fmla="*/ 987552 w 2711727"/>
              <a:gd name="connsiteY35" fmla="*/ 54864 h 73164"/>
              <a:gd name="connsiteX36" fmla="*/ 914400 w 2711727"/>
              <a:gd name="connsiteY36" fmla="*/ 45720 h 73164"/>
              <a:gd name="connsiteX37" fmla="*/ 777240 w 2711727"/>
              <a:gd name="connsiteY37" fmla="*/ 36576 h 73164"/>
              <a:gd name="connsiteX38" fmla="*/ 658368 w 2711727"/>
              <a:gd name="connsiteY38" fmla="*/ 27432 h 73164"/>
              <a:gd name="connsiteX39" fmla="*/ 320040 w 2711727"/>
              <a:gd name="connsiteY39" fmla="*/ 36576 h 73164"/>
              <a:gd name="connsiteX40" fmla="*/ 292608 w 2711727"/>
              <a:gd name="connsiteY40" fmla="*/ 45720 h 73164"/>
              <a:gd name="connsiteX41" fmla="*/ 192024 w 2711727"/>
              <a:gd name="connsiteY41" fmla="*/ 64008 h 73164"/>
              <a:gd name="connsiteX42" fmla="*/ 91440 w 2711727"/>
              <a:gd name="connsiteY42" fmla="*/ 54864 h 73164"/>
              <a:gd name="connsiteX43" fmla="*/ 0 w 2711727"/>
              <a:gd name="connsiteY43" fmla="*/ 36576 h 73164"/>
              <a:gd name="connsiteX44" fmla="*/ 54864 w 2711727"/>
              <a:gd name="connsiteY44" fmla="*/ 18288 h 73164"/>
              <a:gd name="connsiteX45" fmla="*/ 82296 w 2711727"/>
              <a:gd name="connsiteY45" fmla="*/ 27432 h 73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2711727" h="73164">
                <a:moveTo>
                  <a:pt x="210312" y="64008"/>
                </a:moveTo>
                <a:lnTo>
                  <a:pt x="777240" y="45720"/>
                </a:lnTo>
                <a:cubicBezTo>
                  <a:pt x="804816" y="44555"/>
                  <a:pt x="831935" y="36576"/>
                  <a:pt x="859536" y="36576"/>
                </a:cubicBezTo>
                <a:cubicBezTo>
                  <a:pt x="978447" y="36576"/>
                  <a:pt x="1097280" y="42672"/>
                  <a:pt x="1216152" y="45720"/>
                </a:cubicBezTo>
                <a:cubicBezTo>
                  <a:pt x="1243584" y="48768"/>
                  <a:pt x="1270917" y="52898"/>
                  <a:pt x="1298448" y="54864"/>
                </a:cubicBezTo>
                <a:cubicBezTo>
                  <a:pt x="1609150" y="77057"/>
                  <a:pt x="1757638" y="60151"/>
                  <a:pt x="2148840" y="54864"/>
                </a:cubicBezTo>
                <a:cubicBezTo>
                  <a:pt x="2157984" y="48768"/>
                  <a:pt x="2166229" y="41039"/>
                  <a:pt x="2176272" y="36576"/>
                </a:cubicBezTo>
                <a:cubicBezTo>
                  <a:pt x="2233124" y="11309"/>
                  <a:pt x="2254973" y="15904"/>
                  <a:pt x="2322576" y="9144"/>
                </a:cubicBezTo>
                <a:cubicBezTo>
                  <a:pt x="2295144" y="6096"/>
                  <a:pt x="2267881" y="0"/>
                  <a:pt x="2240280" y="0"/>
                </a:cubicBezTo>
                <a:cubicBezTo>
                  <a:pt x="2209648" y="0"/>
                  <a:pt x="2179346" y="6371"/>
                  <a:pt x="2148840" y="9144"/>
                </a:cubicBezTo>
                <a:lnTo>
                  <a:pt x="2039112" y="18288"/>
                </a:lnTo>
                <a:lnTo>
                  <a:pt x="1984248" y="36576"/>
                </a:lnTo>
                <a:cubicBezTo>
                  <a:pt x="1913346" y="60210"/>
                  <a:pt x="1966433" y="45079"/>
                  <a:pt x="1819656" y="54864"/>
                </a:cubicBezTo>
                <a:lnTo>
                  <a:pt x="1152144" y="36576"/>
                </a:lnTo>
                <a:cubicBezTo>
                  <a:pt x="868664" y="36576"/>
                  <a:pt x="585216" y="42672"/>
                  <a:pt x="301752" y="45720"/>
                </a:cubicBezTo>
                <a:cubicBezTo>
                  <a:pt x="289560" y="48768"/>
                  <a:pt x="277743" y="54864"/>
                  <a:pt x="265176" y="54864"/>
                </a:cubicBezTo>
                <a:cubicBezTo>
                  <a:pt x="119996" y="54864"/>
                  <a:pt x="147620" y="61399"/>
                  <a:pt x="73152" y="36576"/>
                </a:cubicBezTo>
                <a:cubicBezTo>
                  <a:pt x="200363" y="-5828"/>
                  <a:pt x="108754" y="17518"/>
                  <a:pt x="356616" y="27432"/>
                </a:cubicBezTo>
                <a:cubicBezTo>
                  <a:pt x="387096" y="30480"/>
                  <a:pt x="417447" y="35399"/>
                  <a:pt x="448056" y="36576"/>
                </a:cubicBezTo>
                <a:cubicBezTo>
                  <a:pt x="832618" y="51367"/>
                  <a:pt x="797732" y="46675"/>
                  <a:pt x="1161288" y="36576"/>
                </a:cubicBezTo>
                <a:cubicBezTo>
                  <a:pt x="1267969" y="1016"/>
                  <a:pt x="1194743" y="21870"/>
                  <a:pt x="1444752" y="36576"/>
                </a:cubicBezTo>
                <a:cubicBezTo>
                  <a:pt x="1463260" y="37665"/>
                  <a:pt x="1481189" y="43673"/>
                  <a:pt x="1499616" y="45720"/>
                </a:cubicBezTo>
                <a:cubicBezTo>
                  <a:pt x="1536094" y="49773"/>
                  <a:pt x="1572768" y="51816"/>
                  <a:pt x="1609344" y="54864"/>
                </a:cubicBezTo>
                <a:cubicBezTo>
                  <a:pt x="1785067" y="41347"/>
                  <a:pt x="1740845" y="40223"/>
                  <a:pt x="1975104" y="54864"/>
                </a:cubicBezTo>
                <a:cubicBezTo>
                  <a:pt x="1990616" y="55833"/>
                  <a:pt x="2005438" y="61810"/>
                  <a:pt x="2020824" y="64008"/>
                </a:cubicBezTo>
                <a:cubicBezTo>
                  <a:pt x="2048147" y="67911"/>
                  <a:pt x="2075688" y="70104"/>
                  <a:pt x="2103120" y="73152"/>
                </a:cubicBezTo>
                <a:lnTo>
                  <a:pt x="2231136" y="64008"/>
                </a:lnTo>
                <a:cubicBezTo>
                  <a:pt x="2429830" y="52320"/>
                  <a:pt x="2355135" y="74491"/>
                  <a:pt x="2441448" y="45720"/>
                </a:cubicBezTo>
                <a:cubicBezTo>
                  <a:pt x="2517648" y="48768"/>
                  <a:pt x="2593787" y="54864"/>
                  <a:pt x="2670048" y="54864"/>
                </a:cubicBezTo>
                <a:cubicBezTo>
                  <a:pt x="2750420" y="54864"/>
                  <a:pt x="2692128" y="40888"/>
                  <a:pt x="2679192" y="36576"/>
                </a:cubicBezTo>
                <a:cubicBezTo>
                  <a:pt x="2607787" y="84179"/>
                  <a:pt x="2677473" y="45720"/>
                  <a:pt x="2505456" y="45720"/>
                </a:cubicBezTo>
                <a:cubicBezTo>
                  <a:pt x="2359120" y="45720"/>
                  <a:pt x="2212848" y="51816"/>
                  <a:pt x="2066544" y="54864"/>
                </a:cubicBezTo>
                <a:cubicBezTo>
                  <a:pt x="2048256" y="57912"/>
                  <a:pt x="2030182" y="62814"/>
                  <a:pt x="2011680" y="64008"/>
                </a:cubicBezTo>
                <a:cubicBezTo>
                  <a:pt x="1770461" y="79571"/>
                  <a:pt x="1757845" y="72338"/>
                  <a:pt x="1499616" y="64008"/>
                </a:cubicBezTo>
                <a:cubicBezTo>
                  <a:pt x="1404376" y="32261"/>
                  <a:pt x="1510558" y="64008"/>
                  <a:pt x="1271016" y="64008"/>
                </a:cubicBezTo>
                <a:cubicBezTo>
                  <a:pt x="1176479" y="64008"/>
                  <a:pt x="1082040" y="57912"/>
                  <a:pt x="987552" y="54864"/>
                </a:cubicBezTo>
                <a:cubicBezTo>
                  <a:pt x="963168" y="51816"/>
                  <a:pt x="938881" y="47849"/>
                  <a:pt x="914400" y="45720"/>
                </a:cubicBezTo>
                <a:cubicBezTo>
                  <a:pt x="868751" y="41751"/>
                  <a:pt x="822945" y="39841"/>
                  <a:pt x="777240" y="36576"/>
                </a:cubicBezTo>
                <a:lnTo>
                  <a:pt x="658368" y="27432"/>
                </a:lnTo>
                <a:cubicBezTo>
                  <a:pt x="545592" y="30480"/>
                  <a:pt x="432716" y="30942"/>
                  <a:pt x="320040" y="36576"/>
                </a:cubicBezTo>
                <a:cubicBezTo>
                  <a:pt x="310413" y="37057"/>
                  <a:pt x="302059" y="43830"/>
                  <a:pt x="292608" y="45720"/>
                </a:cubicBezTo>
                <a:cubicBezTo>
                  <a:pt x="128789" y="78484"/>
                  <a:pt x="300454" y="36900"/>
                  <a:pt x="192024" y="64008"/>
                </a:cubicBezTo>
                <a:cubicBezTo>
                  <a:pt x="158496" y="60960"/>
                  <a:pt x="124876" y="58798"/>
                  <a:pt x="91440" y="54864"/>
                </a:cubicBezTo>
                <a:cubicBezTo>
                  <a:pt x="49091" y="49882"/>
                  <a:pt x="37677" y="45995"/>
                  <a:pt x="0" y="36576"/>
                </a:cubicBezTo>
                <a:cubicBezTo>
                  <a:pt x="18288" y="30480"/>
                  <a:pt x="36576" y="12192"/>
                  <a:pt x="54864" y="18288"/>
                </a:cubicBezTo>
                <a:lnTo>
                  <a:pt x="82296" y="27432"/>
                </a:ln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dirty="0"/>
          </a:p>
        </p:txBody>
      </p:sp>
      <p:sp>
        <p:nvSpPr>
          <p:cNvPr id="13" name="TextBox 12"/>
          <p:cNvSpPr txBox="1"/>
          <p:nvPr/>
        </p:nvSpPr>
        <p:spPr>
          <a:xfrm>
            <a:off x="6382512" y="301752"/>
            <a:ext cx="1444752" cy="646331"/>
          </a:xfrm>
          <a:prstGeom prst="rect">
            <a:avLst/>
          </a:prstGeom>
          <a:noFill/>
        </p:spPr>
        <p:txBody>
          <a:bodyPr wrap="square" rtlCol="0">
            <a:spAutoFit/>
          </a:bodyPr>
          <a:lstStyle/>
          <a:p>
            <a:r>
              <a:rPr lang="en-IE" sz="1200" dirty="0"/>
              <a:t>Upper tier and domed roof have fallen in. </a:t>
            </a:r>
          </a:p>
        </p:txBody>
      </p:sp>
      <p:sp>
        <p:nvSpPr>
          <p:cNvPr id="14" name="TextBox 13"/>
          <p:cNvSpPr txBox="1"/>
          <p:nvPr/>
        </p:nvSpPr>
        <p:spPr>
          <a:xfrm>
            <a:off x="6473952" y="4706874"/>
            <a:ext cx="5084064" cy="738664"/>
          </a:xfrm>
          <a:prstGeom prst="rect">
            <a:avLst/>
          </a:prstGeom>
          <a:noFill/>
        </p:spPr>
        <p:txBody>
          <a:bodyPr wrap="square" rtlCol="0">
            <a:spAutoFit/>
          </a:bodyPr>
          <a:lstStyle/>
          <a:p>
            <a:pPr algn="ctr"/>
            <a:r>
              <a:rPr lang="en-IE" sz="1600" i="1" dirty="0"/>
              <a:t>Plausible original scaled cross section</a:t>
            </a:r>
          </a:p>
          <a:p>
            <a:pPr algn="ctr"/>
            <a:r>
              <a:rPr lang="en-IE" sz="1600" i="1" dirty="0"/>
              <a:t>from north side. Current state marked.</a:t>
            </a:r>
          </a:p>
          <a:p>
            <a:pPr algn="ctr"/>
            <a:r>
              <a:rPr lang="en-IE" sz="1000" i="1" dirty="0"/>
              <a:t>Brian Dunne 2022  </a:t>
            </a:r>
          </a:p>
        </p:txBody>
      </p:sp>
    </p:spTree>
    <p:extLst>
      <p:ext uri="{BB962C8B-B14F-4D97-AF65-F5344CB8AC3E}">
        <p14:creationId xmlns:p14="http://schemas.microsoft.com/office/powerpoint/2010/main" val="347420364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59936" y="482600"/>
            <a:ext cx="5586984" cy="6375400"/>
          </a:xfrm>
          <a:prstGeom prst="rect">
            <a:avLst/>
          </a:prstGeom>
        </p:spPr>
      </p:pic>
      <p:sp>
        <p:nvSpPr>
          <p:cNvPr id="3" name="TextBox 2"/>
          <p:cNvSpPr txBox="1"/>
          <p:nvPr/>
        </p:nvSpPr>
        <p:spPr>
          <a:xfrm>
            <a:off x="4050792" y="0"/>
            <a:ext cx="6236208" cy="369332"/>
          </a:xfrm>
          <a:prstGeom prst="rect">
            <a:avLst/>
          </a:prstGeom>
          <a:noFill/>
        </p:spPr>
        <p:txBody>
          <a:bodyPr wrap="square" rtlCol="0">
            <a:spAutoFit/>
          </a:bodyPr>
          <a:lstStyle/>
          <a:p>
            <a:r>
              <a:rPr lang="en-IE" b="1" dirty="0"/>
              <a:t>No 2 (Murray’s) with solid rock visible in chamber wall.</a:t>
            </a:r>
          </a:p>
        </p:txBody>
      </p:sp>
    </p:spTree>
    <p:extLst>
      <p:ext uri="{BB962C8B-B14F-4D97-AF65-F5344CB8AC3E}">
        <p14:creationId xmlns:p14="http://schemas.microsoft.com/office/powerpoint/2010/main" val="77074517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28216" y="548640"/>
            <a:ext cx="10372344" cy="6245351"/>
          </a:xfrm>
          <a:prstGeom prst="rect">
            <a:avLst/>
          </a:prstGeom>
        </p:spPr>
      </p:pic>
      <p:sp>
        <p:nvSpPr>
          <p:cNvPr id="3" name="TextBox 2"/>
          <p:cNvSpPr txBox="1"/>
          <p:nvPr/>
        </p:nvSpPr>
        <p:spPr>
          <a:xfrm>
            <a:off x="1801368" y="0"/>
            <a:ext cx="6318504" cy="369332"/>
          </a:xfrm>
          <a:prstGeom prst="rect">
            <a:avLst/>
          </a:prstGeom>
          <a:noFill/>
        </p:spPr>
        <p:txBody>
          <a:bodyPr wrap="square" rtlCol="0">
            <a:spAutoFit/>
          </a:bodyPr>
          <a:lstStyle/>
          <a:p>
            <a:r>
              <a:rPr lang="en-IE" b="1" dirty="0"/>
              <a:t>No 2 (Murray’s) Aerial shot.</a:t>
            </a:r>
          </a:p>
        </p:txBody>
      </p:sp>
    </p:spTree>
    <p:extLst>
      <p:ext uri="{BB962C8B-B14F-4D97-AF65-F5344CB8AC3E}">
        <p14:creationId xmlns:p14="http://schemas.microsoft.com/office/powerpoint/2010/main" val="157840875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09266" y="566928"/>
            <a:ext cx="4670298" cy="6227064"/>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62444" y="566928"/>
            <a:ext cx="4670298" cy="6227064"/>
          </a:xfrm>
          <a:prstGeom prst="rect">
            <a:avLst/>
          </a:prstGeom>
        </p:spPr>
      </p:pic>
      <p:sp>
        <p:nvSpPr>
          <p:cNvPr id="4" name="TextBox 3"/>
          <p:cNvSpPr txBox="1"/>
          <p:nvPr/>
        </p:nvSpPr>
        <p:spPr>
          <a:xfrm>
            <a:off x="2509266" y="64008"/>
            <a:ext cx="9441942" cy="369332"/>
          </a:xfrm>
          <a:prstGeom prst="rect">
            <a:avLst/>
          </a:prstGeom>
          <a:noFill/>
        </p:spPr>
        <p:txBody>
          <a:bodyPr wrap="square" rtlCol="0">
            <a:spAutoFit/>
          </a:bodyPr>
          <a:lstStyle/>
          <a:p>
            <a:r>
              <a:rPr lang="en-IE" b="1" dirty="0"/>
              <a:t>No 2 (Murray’s) from upper tier</a:t>
            </a:r>
            <a:r>
              <a:rPr lang="en-IE" dirty="0"/>
              <a:t>.                      </a:t>
            </a:r>
            <a:r>
              <a:rPr lang="en-IE" b="1" dirty="0"/>
              <a:t>First of the three entrances (bottom left)</a:t>
            </a:r>
          </a:p>
        </p:txBody>
      </p:sp>
    </p:spTree>
    <p:extLst>
      <p:ext uri="{BB962C8B-B14F-4D97-AF65-F5344CB8AC3E}">
        <p14:creationId xmlns:p14="http://schemas.microsoft.com/office/powerpoint/2010/main" val="186943564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304288" y="100584"/>
            <a:ext cx="9619488" cy="6186309"/>
          </a:xfrm>
          <a:prstGeom prst="rect">
            <a:avLst/>
          </a:prstGeom>
          <a:noFill/>
        </p:spPr>
        <p:txBody>
          <a:bodyPr wrap="square" rtlCol="0">
            <a:spAutoFit/>
          </a:bodyPr>
          <a:lstStyle/>
          <a:p>
            <a:r>
              <a:rPr lang="en-IE" b="1" dirty="0"/>
              <a:t>No 2 (Murray’s) History.</a:t>
            </a:r>
          </a:p>
          <a:p>
            <a:endParaRPr lang="en-IE" dirty="0"/>
          </a:p>
          <a:p>
            <a:r>
              <a:rPr lang="en-IE" dirty="0"/>
              <a:t>This very large Ice House was always owned by John Ronayne of Ardsallagh House on the banks of the Blackwater in Waterford.</a:t>
            </a:r>
          </a:p>
          <a:p>
            <a:endParaRPr lang="en-IE" dirty="0"/>
          </a:p>
          <a:p>
            <a:r>
              <a:rPr lang="en-IE" dirty="0"/>
              <a:t>John Ronayne had other business’s in Youghal town including running steamer boats up and down to Cappaquin with trade goods. He was also a fishmonger, salmon merchant on top of the home farm.</a:t>
            </a:r>
          </a:p>
          <a:p>
            <a:r>
              <a:rPr lang="en-IE" dirty="0"/>
              <a:t> </a:t>
            </a:r>
          </a:p>
          <a:p>
            <a:r>
              <a:rPr lang="en-IE" dirty="0"/>
              <a:t>Rent paid to Declan Tracey was £8 in the 1850s, reduced to £5 by the 1870s.</a:t>
            </a:r>
          </a:p>
          <a:p>
            <a:endParaRPr lang="en-IE" dirty="0"/>
          </a:p>
          <a:p>
            <a:r>
              <a:rPr lang="en-IE" dirty="0"/>
              <a:t>In 1891 it is stated this ice house is not in ruins as reported, but has not been used for some time.</a:t>
            </a:r>
          </a:p>
          <a:p>
            <a:endParaRPr lang="en-IE" dirty="0"/>
          </a:p>
          <a:p>
            <a:r>
              <a:rPr lang="en-IE" dirty="0"/>
              <a:t>The Youghal merchant Richard Farrell is marked as lessor in 1899 with £5 dues being paid by John Ronayne’s wife Alice Ronayne at this point.</a:t>
            </a:r>
          </a:p>
          <a:p>
            <a:endParaRPr lang="en-IE" dirty="0"/>
          </a:p>
          <a:p>
            <a:r>
              <a:rPr lang="en-IE" dirty="0"/>
              <a:t>Structure is marked in the Griffiths revision books as in ruins in 1905.</a:t>
            </a:r>
          </a:p>
          <a:p>
            <a:endParaRPr lang="en-IE" dirty="0"/>
          </a:p>
          <a:p>
            <a:r>
              <a:rPr lang="en-IE" dirty="0"/>
              <a:t>A topographical survey from 1937 states the domed roof has fallen in as well as the section of the upper tier above the upper doorway.</a:t>
            </a:r>
          </a:p>
          <a:p>
            <a:endParaRPr lang="en-IE" dirty="0"/>
          </a:p>
        </p:txBody>
      </p:sp>
    </p:spTree>
    <p:extLst>
      <p:ext uri="{BB962C8B-B14F-4D97-AF65-F5344CB8AC3E}">
        <p14:creationId xmlns:p14="http://schemas.microsoft.com/office/powerpoint/2010/main" val="231406883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rot="16200000">
            <a:off x="4264111" y="-1931315"/>
            <a:ext cx="990738" cy="5725324"/>
          </a:xfrm>
          <a:prstGeom prst="rect">
            <a:avLst/>
          </a:prstGeom>
        </p:spPr>
      </p:pic>
      <p:pic>
        <p:nvPicPr>
          <p:cNvPr id="3" name="Picture 2"/>
          <p:cNvPicPr>
            <a:picLocks noChangeAspect="1"/>
          </p:cNvPicPr>
          <p:nvPr/>
        </p:nvPicPr>
        <p:blipFill>
          <a:blip r:embed="rId3"/>
          <a:stretch>
            <a:fillRect/>
          </a:stretch>
        </p:blipFill>
        <p:spPr>
          <a:xfrm rot="16200000">
            <a:off x="4059295" y="-782816"/>
            <a:ext cx="1400370" cy="5725324"/>
          </a:xfrm>
          <a:prstGeom prst="rect">
            <a:avLst/>
          </a:prstGeom>
        </p:spPr>
      </p:pic>
      <p:pic>
        <p:nvPicPr>
          <p:cNvPr id="4" name="Picture 3"/>
          <p:cNvPicPr>
            <a:picLocks noChangeAspect="1"/>
          </p:cNvPicPr>
          <p:nvPr/>
        </p:nvPicPr>
        <p:blipFill>
          <a:blip r:embed="rId4"/>
          <a:stretch>
            <a:fillRect/>
          </a:stretch>
        </p:blipFill>
        <p:spPr>
          <a:xfrm rot="5400000">
            <a:off x="3997596" y="1979550"/>
            <a:ext cx="1523768" cy="4173203"/>
          </a:xfrm>
          <a:prstGeom prst="rect">
            <a:avLst/>
          </a:prstGeom>
        </p:spPr>
      </p:pic>
      <p:pic>
        <p:nvPicPr>
          <p:cNvPr id="5" name="Picture 4"/>
          <p:cNvPicPr>
            <a:picLocks noChangeAspect="1"/>
          </p:cNvPicPr>
          <p:nvPr/>
        </p:nvPicPr>
        <p:blipFill>
          <a:blip r:embed="rId5"/>
          <a:stretch>
            <a:fillRect/>
          </a:stretch>
        </p:blipFill>
        <p:spPr>
          <a:xfrm>
            <a:off x="2373017" y="4828035"/>
            <a:ext cx="4473065" cy="918383"/>
          </a:xfrm>
          <a:prstGeom prst="rect">
            <a:avLst/>
          </a:prstGeom>
        </p:spPr>
      </p:pic>
      <p:pic>
        <p:nvPicPr>
          <p:cNvPr id="6" name="Picture 5"/>
          <p:cNvPicPr>
            <a:picLocks noChangeAspect="1"/>
          </p:cNvPicPr>
          <p:nvPr/>
        </p:nvPicPr>
        <p:blipFill>
          <a:blip r:embed="rId6"/>
          <a:stretch>
            <a:fillRect/>
          </a:stretch>
        </p:blipFill>
        <p:spPr>
          <a:xfrm>
            <a:off x="7822475" y="1097280"/>
            <a:ext cx="4369525" cy="694117"/>
          </a:xfrm>
          <a:prstGeom prst="rect">
            <a:avLst/>
          </a:prstGeom>
        </p:spPr>
      </p:pic>
      <p:pic>
        <p:nvPicPr>
          <p:cNvPr id="7" name="Picture 6"/>
          <p:cNvPicPr>
            <a:picLocks noChangeAspect="1"/>
          </p:cNvPicPr>
          <p:nvPr/>
        </p:nvPicPr>
        <p:blipFill>
          <a:blip r:embed="rId7"/>
          <a:stretch>
            <a:fillRect/>
          </a:stretch>
        </p:blipFill>
        <p:spPr>
          <a:xfrm>
            <a:off x="7836981" y="1791397"/>
            <a:ext cx="4355020" cy="576899"/>
          </a:xfrm>
          <a:prstGeom prst="rect">
            <a:avLst/>
          </a:prstGeom>
        </p:spPr>
      </p:pic>
      <p:pic>
        <p:nvPicPr>
          <p:cNvPr id="8" name="Picture 7"/>
          <p:cNvPicPr>
            <a:picLocks noChangeAspect="1"/>
          </p:cNvPicPr>
          <p:nvPr/>
        </p:nvPicPr>
        <p:blipFill>
          <a:blip r:embed="rId8"/>
          <a:stretch>
            <a:fillRect/>
          </a:stretch>
        </p:blipFill>
        <p:spPr>
          <a:xfrm rot="16200000">
            <a:off x="9069484" y="3386701"/>
            <a:ext cx="1027027" cy="3692407"/>
          </a:xfrm>
          <a:prstGeom prst="rect">
            <a:avLst/>
          </a:prstGeom>
        </p:spPr>
      </p:pic>
      <p:pic>
        <p:nvPicPr>
          <p:cNvPr id="9" name="Picture 8"/>
          <p:cNvPicPr>
            <a:picLocks noChangeAspect="1"/>
          </p:cNvPicPr>
          <p:nvPr/>
        </p:nvPicPr>
        <p:blipFill>
          <a:blip r:embed="rId9"/>
          <a:stretch>
            <a:fillRect/>
          </a:stretch>
        </p:blipFill>
        <p:spPr>
          <a:xfrm rot="16200000">
            <a:off x="9094629" y="2384818"/>
            <a:ext cx="976738" cy="3692407"/>
          </a:xfrm>
          <a:prstGeom prst="rect">
            <a:avLst/>
          </a:prstGeom>
        </p:spPr>
      </p:pic>
    </p:spTree>
    <p:extLst>
      <p:ext uri="{BB962C8B-B14F-4D97-AF65-F5344CB8AC3E}">
        <p14:creationId xmlns:p14="http://schemas.microsoft.com/office/powerpoint/2010/main" val="160287024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8742391" y="5061474"/>
            <a:ext cx="3229426" cy="1581371"/>
          </a:xfrm>
          <a:prstGeom prst="rect">
            <a:avLst/>
          </a:prstGeom>
        </p:spPr>
      </p:pic>
      <p:pic>
        <p:nvPicPr>
          <p:cNvPr id="3" name="Picture 2"/>
          <p:cNvPicPr>
            <a:picLocks noChangeAspect="1"/>
          </p:cNvPicPr>
          <p:nvPr/>
        </p:nvPicPr>
        <p:blipFill>
          <a:blip r:embed="rId3"/>
          <a:stretch>
            <a:fillRect/>
          </a:stretch>
        </p:blipFill>
        <p:spPr>
          <a:xfrm>
            <a:off x="8684479" y="2772623"/>
            <a:ext cx="3057952" cy="1495634"/>
          </a:xfrm>
          <a:prstGeom prst="rect">
            <a:avLst/>
          </a:prstGeom>
        </p:spPr>
      </p:pic>
      <p:pic>
        <p:nvPicPr>
          <p:cNvPr id="5" name="Picture 4"/>
          <p:cNvPicPr/>
          <p:nvPr/>
        </p:nvPicPr>
        <p:blipFill>
          <a:blip r:embed="rId4"/>
          <a:stretch>
            <a:fillRect/>
          </a:stretch>
        </p:blipFill>
        <p:spPr>
          <a:xfrm>
            <a:off x="2080420" y="3536246"/>
            <a:ext cx="3154108" cy="2633281"/>
          </a:xfrm>
          <a:prstGeom prst="rect">
            <a:avLst/>
          </a:prstGeom>
        </p:spPr>
      </p:pic>
      <p:sp>
        <p:nvSpPr>
          <p:cNvPr id="6" name="TextBox 5"/>
          <p:cNvSpPr txBox="1"/>
          <p:nvPr/>
        </p:nvSpPr>
        <p:spPr>
          <a:xfrm>
            <a:off x="2080420" y="6167038"/>
            <a:ext cx="3374136" cy="276999"/>
          </a:xfrm>
          <a:prstGeom prst="rect">
            <a:avLst/>
          </a:prstGeom>
          <a:noFill/>
        </p:spPr>
        <p:txBody>
          <a:bodyPr wrap="square" rtlCol="0">
            <a:spAutoFit/>
          </a:bodyPr>
          <a:lstStyle/>
          <a:p>
            <a:pPr algn="ctr"/>
            <a:r>
              <a:rPr lang="en-IE" sz="1200" i="1" dirty="0"/>
              <a:t>Topographical survey 1937</a:t>
            </a:r>
          </a:p>
        </p:txBody>
      </p:sp>
      <p:pic>
        <p:nvPicPr>
          <p:cNvPr id="7" name="Picture 6"/>
          <p:cNvPicPr/>
          <p:nvPr/>
        </p:nvPicPr>
        <p:blipFill>
          <a:blip r:embed="rId5"/>
          <a:stretch>
            <a:fillRect/>
          </a:stretch>
        </p:blipFill>
        <p:spPr>
          <a:xfrm>
            <a:off x="3657474" y="603504"/>
            <a:ext cx="4242942" cy="2705291"/>
          </a:xfrm>
          <a:prstGeom prst="rect">
            <a:avLst/>
          </a:prstGeom>
        </p:spPr>
      </p:pic>
      <p:sp>
        <p:nvSpPr>
          <p:cNvPr id="8" name="Rectangle 7"/>
          <p:cNvSpPr/>
          <p:nvPr/>
        </p:nvSpPr>
        <p:spPr>
          <a:xfrm>
            <a:off x="5011408" y="3290501"/>
            <a:ext cx="2169184" cy="276999"/>
          </a:xfrm>
          <a:prstGeom prst="rect">
            <a:avLst/>
          </a:prstGeom>
        </p:spPr>
        <p:txBody>
          <a:bodyPr wrap="none">
            <a:spAutoFit/>
          </a:bodyPr>
          <a:lstStyle/>
          <a:p>
            <a:pPr lvl="0" algn="ctr"/>
            <a:r>
              <a:rPr lang="en-IE" sz="1200" i="1" dirty="0">
                <a:solidFill>
                  <a:prstClr val="black"/>
                </a:solidFill>
              </a:rPr>
              <a:t>Topographical survey 1937</a:t>
            </a:r>
          </a:p>
        </p:txBody>
      </p:sp>
      <p:pic>
        <p:nvPicPr>
          <p:cNvPr id="10" name="Picture 9"/>
          <p:cNvPicPr/>
          <p:nvPr/>
        </p:nvPicPr>
        <p:blipFill>
          <a:blip r:embed="rId6"/>
          <a:stretch>
            <a:fillRect/>
          </a:stretch>
        </p:blipFill>
        <p:spPr>
          <a:xfrm>
            <a:off x="8924544" y="603504"/>
            <a:ext cx="2737167" cy="1617635"/>
          </a:xfrm>
          <a:prstGeom prst="rect">
            <a:avLst/>
          </a:prstGeom>
        </p:spPr>
      </p:pic>
      <p:pic>
        <p:nvPicPr>
          <p:cNvPr id="11" name="Picture 10"/>
          <p:cNvPicPr/>
          <p:nvPr/>
        </p:nvPicPr>
        <p:blipFill>
          <a:blip r:embed="rId7"/>
          <a:stretch>
            <a:fillRect/>
          </a:stretch>
        </p:blipFill>
        <p:spPr>
          <a:xfrm>
            <a:off x="5478940" y="3918001"/>
            <a:ext cx="3043423" cy="2526036"/>
          </a:xfrm>
          <a:prstGeom prst="rect">
            <a:avLst/>
          </a:prstGeom>
        </p:spPr>
      </p:pic>
    </p:spTree>
    <p:extLst>
      <p:ext uri="{BB962C8B-B14F-4D97-AF65-F5344CB8AC3E}">
        <p14:creationId xmlns:p14="http://schemas.microsoft.com/office/powerpoint/2010/main" val="262638238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660904" y="155448"/>
            <a:ext cx="6409944" cy="461665"/>
          </a:xfrm>
          <a:prstGeom prst="rect">
            <a:avLst/>
          </a:prstGeom>
          <a:noFill/>
        </p:spPr>
        <p:txBody>
          <a:bodyPr wrap="square" rtlCol="0">
            <a:spAutoFit/>
          </a:bodyPr>
          <a:lstStyle/>
          <a:p>
            <a:pPr algn="ctr"/>
            <a:r>
              <a:rPr lang="en-IE" sz="2400" b="1" dirty="0">
                <a:solidFill>
                  <a:srgbClr val="FF0000"/>
                </a:solidFill>
              </a:rPr>
              <a:t>Summary</a:t>
            </a:r>
          </a:p>
        </p:txBody>
      </p:sp>
      <p:sp>
        <p:nvSpPr>
          <p:cNvPr id="3" name="TextBox 2"/>
          <p:cNvSpPr txBox="1"/>
          <p:nvPr/>
        </p:nvSpPr>
        <p:spPr>
          <a:xfrm>
            <a:off x="2551176" y="804672"/>
            <a:ext cx="9427464" cy="6463308"/>
          </a:xfrm>
          <a:prstGeom prst="rect">
            <a:avLst/>
          </a:prstGeom>
          <a:noFill/>
        </p:spPr>
        <p:txBody>
          <a:bodyPr wrap="square" rtlCol="0">
            <a:spAutoFit/>
          </a:bodyPr>
          <a:lstStyle/>
          <a:p>
            <a:r>
              <a:rPr lang="en-IE" dirty="0"/>
              <a:t>Very unique trio of Ice Houses who’s stature is aided by their close proximity to each other.</a:t>
            </a:r>
          </a:p>
          <a:p>
            <a:r>
              <a:rPr lang="en-IE" dirty="0">
                <a:latin typeface="Arial Rounded MT Bold" panose="020F0704030504030204" pitchFamily="34" charset="0"/>
              </a:rPr>
              <a:t>All three are very large even on a national level.</a:t>
            </a:r>
          </a:p>
          <a:p>
            <a:r>
              <a:rPr lang="en-IE" dirty="0"/>
              <a:t>The commercial aspect of these structures highlights the large scale ice industry that our parish once had, whilst also generating the question as to weather any other parish in Ireland had 1000 tons of ice at its disposal in the 19</a:t>
            </a:r>
            <a:r>
              <a:rPr lang="en-IE" baseline="30000" dirty="0"/>
              <a:t>th</a:t>
            </a:r>
            <a:r>
              <a:rPr lang="en-IE" dirty="0"/>
              <a:t> century.</a:t>
            </a:r>
          </a:p>
          <a:p>
            <a:r>
              <a:rPr lang="en-IE" dirty="0">
                <a:latin typeface="Arial Rounded MT Bold" panose="020F0704030504030204" pitchFamily="34" charset="0"/>
              </a:rPr>
              <a:t>Their importance is also aided by how uncommon they were even in the 17 and 1800s, with only a few dotted around the country then and now( possible 200-300),the vast majority of these would have been small ice houses connected to the landed estates.</a:t>
            </a:r>
          </a:p>
          <a:p>
            <a:r>
              <a:rPr lang="en-IE" dirty="0"/>
              <a:t>All three are slowly eroding away into the ground with vegetation and root growth the main issues. </a:t>
            </a:r>
          </a:p>
          <a:p>
            <a:r>
              <a:rPr lang="en-IE" dirty="0">
                <a:latin typeface="Arial Rounded MT Bold" panose="020F0704030504030204" pitchFamily="34" charset="0"/>
              </a:rPr>
              <a:t>Halloran’s one is still in excellent condition, with the chamber itself amazing to see with the roof still on, McKenna’s one is unique due to the vast internal size of the original structure with Murray’s tiered Ice house’s overall day one exterior measurements being hard to get your head around. </a:t>
            </a:r>
          </a:p>
          <a:p>
            <a:r>
              <a:rPr lang="en-IE" dirty="0"/>
              <a:t>Overall a very important part of our history and heritage in Clashmore and Kinsalebeg and I hope this presentation brings them into the light they deserve. </a:t>
            </a:r>
          </a:p>
          <a:p>
            <a:endParaRPr lang="en-IE" dirty="0"/>
          </a:p>
          <a:p>
            <a:r>
              <a:rPr lang="en-IE" b="1" i="1" dirty="0"/>
              <a:t>Brian Dunne </a:t>
            </a:r>
            <a:r>
              <a:rPr lang="en-IE" b="1" dirty="0"/>
              <a:t>2022.  </a:t>
            </a:r>
          </a:p>
          <a:p>
            <a:endParaRPr lang="en-IE" dirty="0"/>
          </a:p>
          <a:p>
            <a:endParaRPr lang="en-IE" dirty="0"/>
          </a:p>
          <a:p>
            <a:r>
              <a:rPr lang="en-IE" dirty="0"/>
              <a:t> </a:t>
            </a:r>
          </a:p>
        </p:txBody>
      </p:sp>
    </p:spTree>
    <p:extLst>
      <p:ext uri="{BB962C8B-B14F-4D97-AF65-F5344CB8AC3E}">
        <p14:creationId xmlns:p14="http://schemas.microsoft.com/office/powerpoint/2010/main" val="293927107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p:cNvSpPr txBox="1"/>
          <p:nvPr/>
        </p:nvSpPr>
        <p:spPr>
          <a:xfrm>
            <a:off x="2465940" y="179248"/>
            <a:ext cx="5971032" cy="461665"/>
          </a:xfrm>
          <a:prstGeom prst="rect">
            <a:avLst/>
          </a:prstGeom>
          <a:noFill/>
        </p:spPr>
        <p:txBody>
          <a:bodyPr wrap="square" rtlCol="0">
            <a:spAutoFit/>
          </a:bodyPr>
          <a:lstStyle/>
          <a:p>
            <a:r>
              <a:rPr lang="en-IE" sz="2400" b="1" dirty="0">
                <a:solidFill>
                  <a:srgbClr val="FF0000"/>
                </a:solidFill>
              </a:rPr>
              <a:t>Bibliography</a:t>
            </a:r>
          </a:p>
        </p:txBody>
      </p:sp>
      <p:pic>
        <p:nvPicPr>
          <p:cNvPr id="15" name="Audio 1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569700" y="6235700"/>
            <a:ext cx="406400" cy="406400"/>
          </a:xfrm>
          <a:prstGeom prst="rect">
            <a:avLst/>
          </a:prstGeom>
        </p:spPr>
      </p:pic>
      <p:sp>
        <p:nvSpPr>
          <p:cNvPr id="16" name="TextBox 15">
            <a:extLst>
              <a:ext uri="{FF2B5EF4-FFF2-40B4-BE49-F238E27FC236}">
                <a16:creationId xmlns:a16="http://schemas.microsoft.com/office/drawing/2014/main" id="{442B1004-0A28-B377-20F1-41B00CBA6C56}"/>
              </a:ext>
            </a:extLst>
          </p:cNvPr>
          <p:cNvSpPr txBox="1"/>
          <p:nvPr/>
        </p:nvSpPr>
        <p:spPr>
          <a:xfrm>
            <a:off x="2470914" y="640913"/>
            <a:ext cx="8804361" cy="6217087"/>
          </a:xfrm>
          <a:prstGeom prst="rect">
            <a:avLst/>
          </a:prstGeom>
          <a:noFill/>
        </p:spPr>
        <p:txBody>
          <a:bodyPr wrap="square" rtlCol="0">
            <a:spAutoFit/>
          </a:bodyPr>
          <a:lstStyle/>
          <a:p>
            <a:pPr>
              <a:lnSpc>
                <a:spcPct val="150000"/>
              </a:lnSpc>
            </a:pPr>
            <a:r>
              <a:rPr lang="en-IE" sz="1000" b="1" dirty="0" err="1"/>
              <a:t>Ardsallagh</a:t>
            </a:r>
            <a:r>
              <a:rPr lang="en-IE" sz="1000" b="1" dirty="0"/>
              <a:t> House: </a:t>
            </a:r>
            <a:r>
              <a:rPr lang="en-IE" sz="1000" dirty="0">
                <a:hlinkClick r:id="rId5"/>
              </a:rPr>
              <a:t>https://waider.ie/personal/hairballs/ardsallagh_house.html</a:t>
            </a:r>
            <a:r>
              <a:rPr lang="en-IE" sz="1000" dirty="0"/>
              <a:t> </a:t>
            </a:r>
            <a:br>
              <a:rPr lang="en-IE" sz="1000" dirty="0"/>
            </a:br>
            <a:r>
              <a:rPr lang="en-IE" sz="1000" b="1" dirty="0"/>
              <a:t>Ice House History: </a:t>
            </a:r>
            <a:r>
              <a:rPr lang="en-IE" sz="1000" dirty="0">
                <a:hlinkClick r:id="rId6"/>
              </a:rPr>
              <a:t>https://theirishaesthete.com/2016/08/13/ice-ice-baby/</a:t>
            </a:r>
            <a:r>
              <a:rPr lang="en-IE" sz="1000" dirty="0"/>
              <a:t> </a:t>
            </a:r>
            <a:br>
              <a:rPr lang="en-IE" sz="1000" dirty="0"/>
            </a:br>
            <a:r>
              <a:rPr lang="en-IE" sz="1000" b="1" dirty="0" err="1"/>
              <a:t>Youghal</a:t>
            </a:r>
            <a:r>
              <a:rPr lang="en-IE" sz="1000" b="1" dirty="0"/>
              <a:t> Directory: </a:t>
            </a:r>
            <a:r>
              <a:rPr lang="en-IE" sz="1000" dirty="0">
                <a:hlinkClick r:id="rId7"/>
              </a:rPr>
              <a:t>http://youghalcelebrateshistory.com/cms/wordpress/wp-content/uploads/2013/11/Youghal1881-21.pdf</a:t>
            </a:r>
            <a:endParaRPr lang="en-IE" sz="1000" dirty="0"/>
          </a:p>
          <a:p>
            <a:pPr>
              <a:lnSpc>
                <a:spcPct val="150000"/>
              </a:lnSpc>
            </a:pPr>
            <a:r>
              <a:rPr lang="en-IE" sz="1000" b="1" dirty="0"/>
              <a:t>Historic Environment Viewer: </a:t>
            </a:r>
            <a:r>
              <a:rPr lang="en-IE" sz="1000" dirty="0">
                <a:hlinkClick r:id="rId8"/>
              </a:rPr>
              <a:t>https://maps.archaeology.ie/HistoricEnvironment/</a:t>
            </a:r>
            <a:endParaRPr lang="en-IE" sz="1000" dirty="0"/>
          </a:p>
          <a:p>
            <a:pPr>
              <a:lnSpc>
                <a:spcPct val="150000"/>
              </a:lnSpc>
            </a:pPr>
            <a:r>
              <a:rPr lang="en-IE" sz="1000" b="1" dirty="0"/>
              <a:t>Tides and </a:t>
            </a:r>
            <a:r>
              <a:rPr lang="en-IE" sz="1000" b="1" dirty="0" err="1"/>
              <a:t>Talles</a:t>
            </a:r>
            <a:r>
              <a:rPr lang="en-IE" sz="1000" b="1" dirty="0"/>
              <a:t>, Icehouses: </a:t>
            </a:r>
            <a:r>
              <a:rPr lang="en-IE" sz="1000" dirty="0">
                <a:hlinkClick r:id="rId9"/>
              </a:rPr>
              <a:t>https://tidesandtales.ie/the-ice-house</a:t>
            </a:r>
            <a:endParaRPr lang="en-IE" sz="1000" dirty="0"/>
          </a:p>
          <a:p>
            <a:pPr>
              <a:lnSpc>
                <a:spcPct val="150000"/>
              </a:lnSpc>
            </a:pPr>
            <a:r>
              <a:rPr lang="en-IE" sz="1000" b="1" dirty="0"/>
              <a:t>Discover </a:t>
            </a:r>
            <a:r>
              <a:rPr lang="en-IE" sz="1000" b="1" dirty="0" err="1"/>
              <a:t>Clashmore</a:t>
            </a:r>
            <a:r>
              <a:rPr lang="en-IE" sz="1000" b="1" dirty="0"/>
              <a:t>: </a:t>
            </a:r>
            <a:r>
              <a:rPr lang="en-IE" sz="1000" dirty="0">
                <a:hlinkClick r:id="rId10"/>
              </a:rPr>
              <a:t>http://www.discoverclashmore.com/history.html</a:t>
            </a:r>
            <a:endParaRPr lang="en-IE" sz="1000" dirty="0"/>
          </a:p>
          <a:p>
            <a:pPr>
              <a:lnSpc>
                <a:spcPct val="150000"/>
              </a:lnSpc>
            </a:pPr>
            <a:r>
              <a:rPr lang="en-IE" sz="1000" b="1" dirty="0"/>
              <a:t>Woods Hole Museum: </a:t>
            </a:r>
            <a:r>
              <a:rPr lang="en-IE" sz="1000" dirty="0">
                <a:hlinkClick r:id="rId11"/>
              </a:rPr>
              <a:t>https://www.woodsholemuseum.org/icehouse/index.html</a:t>
            </a:r>
            <a:endParaRPr lang="en-IE" sz="1000" dirty="0"/>
          </a:p>
          <a:p>
            <a:pPr>
              <a:lnSpc>
                <a:spcPct val="150000"/>
              </a:lnSpc>
            </a:pPr>
            <a:r>
              <a:rPr lang="en-US" sz="1000" b="1" dirty="0"/>
              <a:t>Survey of the Ice House at Mount Stewart Demesne: </a:t>
            </a:r>
            <a:r>
              <a:rPr lang="en-US" sz="1000" dirty="0">
                <a:hlinkClick r:id="rId12"/>
              </a:rPr>
              <a:t>https://www.qub.ac.uk/sites/uas/UASfilestore/CoDown/Filetoupload,724604,en.pdf</a:t>
            </a:r>
            <a:endParaRPr lang="en-US" sz="1000" dirty="0"/>
          </a:p>
          <a:p>
            <a:pPr>
              <a:lnSpc>
                <a:spcPct val="150000"/>
              </a:lnSpc>
            </a:pPr>
            <a:r>
              <a:rPr lang="en-IE" sz="1000" b="1" dirty="0"/>
              <a:t>Petworth House Ice House: </a:t>
            </a:r>
            <a:r>
              <a:rPr lang="en-IE" sz="1000" dirty="0">
                <a:hlinkClick r:id="rId13"/>
              </a:rPr>
              <a:t>http://www.icehouses.co.uk/petworth.htm</a:t>
            </a:r>
            <a:endParaRPr lang="en-IE" sz="1000" dirty="0"/>
          </a:p>
          <a:p>
            <a:pPr>
              <a:lnSpc>
                <a:spcPct val="150000"/>
              </a:lnSpc>
            </a:pPr>
            <a:r>
              <a:rPr lang="en-IE" sz="1000" b="1" dirty="0"/>
              <a:t>History of Refrigeration, Ice House History: </a:t>
            </a:r>
            <a:r>
              <a:rPr lang="en-IE" sz="1000" dirty="0">
                <a:hlinkClick r:id="rId14"/>
              </a:rPr>
              <a:t>http://www.historyofrefrigeration.com/refrigeration-history/history-of-ice-houses/</a:t>
            </a:r>
            <a:endParaRPr lang="en-IE" sz="1000" dirty="0"/>
          </a:p>
          <a:p>
            <a:pPr>
              <a:lnSpc>
                <a:spcPct val="150000"/>
              </a:lnSpc>
            </a:pPr>
            <a:r>
              <a:rPr lang="en-IE" sz="1000" b="1" dirty="0" err="1"/>
              <a:t>Kinsalebeg</a:t>
            </a:r>
            <a:r>
              <a:rPr lang="en-IE" sz="1000" b="1" dirty="0"/>
              <a:t> Placenames:</a:t>
            </a:r>
            <a:r>
              <a:rPr lang="en-IE" sz="1000" dirty="0"/>
              <a:t> </a:t>
            </a:r>
            <a:r>
              <a:rPr lang="en-IE" sz="1000" dirty="0">
                <a:hlinkClick r:id="rId15"/>
              </a:rPr>
              <a:t>http://kinsalebeg.com/chapters/placenames/placenames.html</a:t>
            </a:r>
            <a:endParaRPr lang="en-IE" sz="1000" dirty="0"/>
          </a:p>
          <a:p>
            <a:pPr>
              <a:lnSpc>
                <a:spcPct val="150000"/>
              </a:lnSpc>
            </a:pPr>
            <a:r>
              <a:rPr lang="en-IE" sz="1000" b="1" dirty="0"/>
              <a:t>Canon Power’s Placenames of the </a:t>
            </a:r>
            <a:r>
              <a:rPr lang="en-IE" sz="1000" b="1" dirty="0" err="1"/>
              <a:t>Decies</a:t>
            </a:r>
            <a:r>
              <a:rPr lang="en-IE" sz="1000" b="1" dirty="0"/>
              <a:t>: </a:t>
            </a:r>
            <a:r>
              <a:rPr lang="en-IE" sz="1000" dirty="0">
                <a:hlinkClick r:id="rId16"/>
              </a:rPr>
              <a:t>http://snap.waterfordcoco.ie/collections/ebooks/106325/106325.pdf</a:t>
            </a:r>
            <a:endParaRPr lang="en-IE" sz="1000" dirty="0"/>
          </a:p>
          <a:p>
            <a:pPr>
              <a:lnSpc>
                <a:spcPct val="150000"/>
              </a:lnSpc>
            </a:pPr>
            <a:r>
              <a:rPr lang="en-IE" sz="1000" b="1" dirty="0" err="1"/>
              <a:t>Youghal</a:t>
            </a:r>
            <a:r>
              <a:rPr lang="en-IE" sz="1000" b="1" dirty="0"/>
              <a:t> Town Atlas, Tadgh O’Keeffe &amp; David Kelly: </a:t>
            </a:r>
            <a:r>
              <a:rPr lang="en-IE" sz="1000" dirty="0">
                <a:hlinkClick r:id="rId17"/>
              </a:rPr>
              <a:t>https://www.ria.ie/irish-historic-towns-atlas-online-youghal</a:t>
            </a:r>
            <a:endParaRPr lang="en-IE" sz="1000" dirty="0"/>
          </a:p>
          <a:p>
            <a:pPr>
              <a:lnSpc>
                <a:spcPct val="150000"/>
              </a:lnSpc>
            </a:pPr>
            <a:r>
              <a:rPr lang="en-IE" sz="1000" b="1" dirty="0" err="1"/>
              <a:t>Parlington</a:t>
            </a:r>
            <a:r>
              <a:rPr lang="en-IE" sz="1000" b="1" dirty="0"/>
              <a:t> Hall Ice-House: </a:t>
            </a:r>
            <a:r>
              <a:rPr lang="en-IE" sz="1000" dirty="0">
                <a:hlinkClick r:id="rId18"/>
              </a:rPr>
              <a:t>https://parlington.co.uk/ice_house_h7.html</a:t>
            </a:r>
            <a:endParaRPr lang="en-IE" sz="1000" dirty="0"/>
          </a:p>
          <a:p>
            <a:pPr>
              <a:lnSpc>
                <a:spcPct val="150000"/>
              </a:lnSpc>
            </a:pPr>
            <a:r>
              <a:rPr lang="en-IE" sz="1000" b="1" dirty="0"/>
              <a:t>National Archives of Ireland: </a:t>
            </a:r>
            <a:r>
              <a:rPr lang="en-IE" sz="1000" dirty="0">
                <a:hlinkClick r:id="rId19"/>
              </a:rPr>
              <a:t>https://www.nationalarchives.ie/</a:t>
            </a:r>
            <a:endParaRPr lang="en-IE" sz="1000" dirty="0"/>
          </a:p>
          <a:p>
            <a:pPr>
              <a:lnSpc>
                <a:spcPct val="150000"/>
              </a:lnSpc>
            </a:pPr>
            <a:r>
              <a:rPr lang="en-IE" sz="1000" b="1" dirty="0"/>
              <a:t>Griffiths Primary Valuation: </a:t>
            </a:r>
            <a:r>
              <a:rPr lang="en-IE" sz="1000" dirty="0">
                <a:hlinkClick r:id="rId20"/>
              </a:rPr>
              <a:t>https://askaboutireland.ie/griffith-valuation/</a:t>
            </a:r>
            <a:endParaRPr lang="en-IE" sz="1000" dirty="0"/>
          </a:p>
          <a:p>
            <a:pPr>
              <a:lnSpc>
                <a:spcPct val="150000"/>
              </a:lnSpc>
            </a:pPr>
            <a:r>
              <a:rPr lang="en-IE" sz="1000" b="1" dirty="0"/>
              <a:t>Blackwater &amp; Bride Navigation and </a:t>
            </a:r>
            <a:r>
              <a:rPr lang="en-IE" sz="1000" b="1" dirty="0" err="1"/>
              <a:t>Tade</a:t>
            </a:r>
            <a:r>
              <a:rPr lang="en-IE" sz="1000" b="1" dirty="0"/>
              <a:t>, 7000 BC to 2007, Niall O’Brien, 2008</a:t>
            </a:r>
          </a:p>
          <a:p>
            <a:pPr>
              <a:lnSpc>
                <a:spcPct val="150000"/>
              </a:lnSpc>
            </a:pPr>
            <a:r>
              <a:rPr lang="en-IE" sz="1000" b="1" dirty="0"/>
              <a:t>Technology and the Big House, Charles J.T. Carson, 2009</a:t>
            </a:r>
          </a:p>
          <a:p>
            <a:pPr>
              <a:lnSpc>
                <a:spcPct val="150000"/>
              </a:lnSpc>
            </a:pPr>
            <a:r>
              <a:rPr lang="en-US" sz="1000" b="1" dirty="0"/>
              <a:t>I.T.A. Topographical and General Survey, 1937</a:t>
            </a:r>
            <a:endParaRPr lang="en-US" sz="1000" dirty="0"/>
          </a:p>
          <a:p>
            <a:pPr>
              <a:lnSpc>
                <a:spcPct val="150000"/>
              </a:lnSpc>
            </a:pPr>
            <a:endParaRPr lang="en-IE" sz="1000" dirty="0"/>
          </a:p>
          <a:p>
            <a:pPr>
              <a:lnSpc>
                <a:spcPct val="150000"/>
              </a:lnSpc>
            </a:pPr>
            <a:r>
              <a:rPr lang="en-IE" sz="1000" b="1" dirty="0">
                <a:solidFill>
                  <a:srgbClr val="FF0000"/>
                </a:solidFill>
              </a:rPr>
              <a:t>Photo Credits:</a:t>
            </a:r>
          </a:p>
          <a:p>
            <a:pPr>
              <a:lnSpc>
                <a:spcPct val="150000"/>
              </a:lnSpc>
            </a:pPr>
            <a:r>
              <a:rPr lang="en-IE" sz="1000" b="1" dirty="0"/>
              <a:t>The Horgan Collection, </a:t>
            </a:r>
            <a:r>
              <a:rPr lang="en-IE" sz="1000" b="1" dirty="0" err="1"/>
              <a:t>Youghal</a:t>
            </a:r>
            <a:r>
              <a:rPr lang="en-IE" sz="1000" b="1" dirty="0"/>
              <a:t> Library, </a:t>
            </a:r>
            <a:r>
              <a:rPr lang="en-IE" sz="1000" b="1" dirty="0" err="1"/>
              <a:t>Youghal</a:t>
            </a:r>
            <a:r>
              <a:rPr lang="en-IE" sz="1000" b="1" dirty="0"/>
              <a:t> Co. Cork</a:t>
            </a:r>
          </a:p>
          <a:p>
            <a:pPr>
              <a:lnSpc>
                <a:spcPct val="150000"/>
              </a:lnSpc>
            </a:pPr>
            <a:r>
              <a:rPr lang="en-IE" sz="1000" b="1" dirty="0"/>
              <a:t>Aerial Drone Photographs, Brian Dunne, </a:t>
            </a:r>
            <a:r>
              <a:rPr lang="en-IE" sz="1000" b="1" dirty="0" err="1"/>
              <a:t>Clashmore</a:t>
            </a:r>
            <a:r>
              <a:rPr lang="en-IE" sz="1000" b="1" dirty="0"/>
              <a:t>, 2022</a:t>
            </a:r>
          </a:p>
          <a:p>
            <a:pPr>
              <a:lnSpc>
                <a:spcPct val="150000"/>
              </a:lnSpc>
            </a:pPr>
            <a:r>
              <a:rPr lang="en-IE" sz="1000" b="1" dirty="0"/>
              <a:t>Ice House Photos, Science Photo Library: </a:t>
            </a:r>
            <a:r>
              <a:rPr lang="en-IE" sz="1000" dirty="0">
                <a:hlinkClick r:id="rId21"/>
              </a:rPr>
              <a:t>https://www.sciencephoto.com/media/679491/view/ice-house-19th-century</a:t>
            </a:r>
            <a:endParaRPr lang="en-IE" sz="1000" dirty="0"/>
          </a:p>
          <a:p>
            <a:pPr>
              <a:lnSpc>
                <a:spcPct val="150000"/>
              </a:lnSpc>
            </a:pPr>
            <a:r>
              <a:rPr lang="en-US" sz="1000" b="1" dirty="0" err="1"/>
              <a:t>Carnfunnock</a:t>
            </a:r>
            <a:r>
              <a:rPr lang="en-US" sz="1000" b="1" dirty="0"/>
              <a:t> Ice House Photo: </a:t>
            </a:r>
            <a:r>
              <a:rPr lang="en-US" sz="1000" dirty="0">
                <a:hlinkClick r:id="rId22"/>
              </a:rPr>
              <a:t>https://www.geograph.org.uk/photo/797983</a:t>
            </a:r>
            <a:endParaRPr lang="en-US" sz="1000" dirty="0"/>
          </a:p>
          <a:p>
            <a:pPr>
              <a:lnSpc>
                <a:spcPct val="150000"/>
              </a:lnSpc>
            </a:pPr>
            <a:r>
              <a:rPr lang="en-IE" sz="1000" b="1" dirty="0"/>
              <a:t>Lismore Ice House Photo: </a:t>
            </a:r>
            <a:r>
              <a:rPr lang="en-IE" sz="1000" dirty="0">
                <a:hlinkClick r:id="rId23"/>
              </a:rPr>
              <a:t>https://www.geograph.org.uk/photo/1916586</a:t>
            </a:r>
            <a:endParaRPr lang="en-IE" sz="800" dirty="0"/>
          </a:p>
          <a:p>
            <a:endParaRPr lang="en-IE" sz="800" dirty="0"/>
          </a:p>
        </p:txBody>
      </p:sp>
    </p:spTree>
    <p:extLst>
      <p:ext uri="{BB962C8B-B14F-4D97-AF65-F5344CB8AC3E}">
        <p14:creationId xmlns:p14="http://schemas.microsoft.com/office/powerpoint/2010/main" val="1560468723"/>
      </p:ext>
    </p:extLst>
  </p:cSld>
  <p:clrMapOvr>
    <a:masterClrMapping/>
  </p:clrMapOvr>
  <mc:AlternateContent xmlns:mc="http://schemas.openxmlformats.org/markup-compatibility/2006" xmlns:p14="http://schemas.microsoft.com/office/powerpoint/2010/main">
    <mc:Choice Requires="p14">
      <p:transition spd="slow" p14:dur="2000" advTm="4042"/>
    </mc:Choice>
    <mc:Fallback xmlns="">
      <p:transition spd="slow" advTm="404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5"/>
                </p:tgtEl>
              </p:cMediaNode>
            </p:audio>
          </p:childTnLst>
        </p:cTn>
      </p:par>
    </p:tnLst>
  </p:timing>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tf00001235_wac</Template>
  <TotalTime>0</TotalTime>
  <Words>2742</Words>
  <Application>Microsoft Office PowerPoint</Application>
  <PresentationFormat>Widescreen</PresentationFormat>
  <Paragraphs>378</Paragraphs>
  <Slides>42</Slides>
  <Notes>0</Notes>
  <HiddenSlides>0</HiddenSlides>
  <MMClips>1</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42</vt:i4>
      </vt:variant>
    </vt:vector>
  </HeadingPairs>
  <TitlesOfParts>
    <vt:vector size="51" baseType="lpstr">
      <vt:lpstr>Algerian</vt:lpstr>
      <vt:lpstr>Arial</vt:lpstr>
      <vt:lpstr>Arial Black</vt:lpstr>
      <vt:lpstr>Arial Rounded MT Bold</vt:lpstr>
      <vt:lpstr>Century Gothic</vt:lpstr>
      <vt:lpstr>Courier New</vt:lpstr>
      <vt:lpstr>Wingdings</vt:lpstr>
      <vt:lpstr>Wingdings 3</vt:lpstr>
      <vt:lpstr>Wisp</vt:lpstr>
      <vt:lpstr>Ice House History of Clashmore/Kinsalebeg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Ice House</dc:title>
  <dc:creator>Microsoft account</dc:creator>
  <cp:lastModifiedBy>Liam Dunne</cp:lastModifiedBy>
  <cp:revision>215</cp:revision>
  <dcterms:created xsi:type="dcterms:W3CDTF">2022-03-27T14:13:12Z</dcterms:created>
  <dcterms:modified xsi:type="dcterms:W3CDTF">2022-09-14T22:37:23Z</dcterms:modified>
</cp:coreProperties>
</file>